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48" r:id="rId2"/>
  </p:sldMasterIdLst>
  <p:notesMasterIdLst>
    <p:notesMasterId r:id="rId15"/>
  </p:notesMasterIdLst>
  <p:handoutMasterIdLst>
    <p:handoutMasterId r:id="rId16"/>
  </p:handoutMasterIdLst>
  <p:sldIdLst>
    <p:sldId id="261" r:id="rId3"/>
    <p:sldId id="264" r:id="rId4"/>
    <p:sldId id="280" r:id="rId5"/>
    <p:sldId id="281" r:id="rId6"/>
    <p:sldId id="282" r:id="rId7"/>
    <p:sldId id="283" r:id="rId8"/>
    <p:sldId id="268" r:id="rId9"/>
    <p:sldId id="275" r:id="rId10"/>
    <p:sldId id="274" r:id="rId11"/>
    <p:sldId id="276" r:id="rId12"/>
    <p:sldId id="271" r:id="rId13"/>
    <p:sldId id="284" r:id="rId14"/>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9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DDMANN Mathias (CHAFEA)" initials="M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8080"/>
    <a:srgbClr val="FD6608"/>
    <a:srgbClr val="FDF2E8"/>
    <a:srgbClr val="255373"/>
    <a:srgbClr val="1A71A0"/>
    <a:srgbClr val="4D4D4C"/>
    <a:srgbClr val="29A7BD"/>
    <a:srgbClr val="00A9BA"/>
    <a:srgbClr val="174489"/>
    <a:srgbClr val="74A9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73"/>
    <p:restoredTop sz="39829" autoAdjust="0"/>
  </p:normalViewPr>
  <p:slideViewPr>
    <p:cSldViewPr snapToGrid="0" snapToObjects="1" showGuides="1">
      <p:cViewPr varScale="1">
        <p:scale>
          <a:sx n="57" d="100"/>
          <a:sy n="57" d="100"/>
        </p:scale>
        <p:origin x="2880" y="60"/>
      </p:cViewPr>
      <p:guideLst>
        <p:guide orient="horz" pos="1620"/>
        <p:guide pos="289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22" d="100"/>
          <a:sy n="122" d="100"/>
        </p:scale>
        <p:origin x="518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2B38B5-FB02-B443-B820-5ACB94B65685}" type="doc">
      <dgm:prSet loTypeId="urn:microsoft.com/office/officeart/2009/3/layout/FramedTextPicture" loCatId="" qsTypeId="urn:microsoft.com/office/officeart/2005/8/quickstyle/simple4" qsCatId="simple" csTypeId="urn:microsoft.com/office/officeart/2005/8/colors/accent1_2" csCatId="accent1" phldr="1"/>
      <dgm:spPr/>
      <dgm:t>
        <a:bodyPr/>
        <a:lstStyle/>
        <a:p>
          <a:endParaRPr lang="en-US"/>
        </a:p>
      </dgm:t>
    </dgm:pt>
    <dgm:pt modelId="{55F1BE4B-74E0-4A4F-A30E-7F65F176A4E6}">
      <dgm:prSet phldrT="[Text]"/>
      <dgm:spPr/>
      <dgm:t>
        <a:bodyPr/>
        <a:lstStyle/>
        <a:p>
          <a:r>
            <a:rPr lang="en-US" dirty="0"/>
            <a:t>Scalable interventions </a:t>
          </a:r>
        </a:p>
      </dgm:t>
    </dgm:pt>
    <dgm:pt modelId="{1B0F80CE-8BB2-3649-8651-F2DA6803879A}" type="parTrans" cxnId="{AD6D7B6E-AD98-0A4D-B474-EC0E56C3B6F6}">
      <dgm:prSet/>
      <dgm:spPr/>
      <dgm:t>
        <a:bodyPr/>
        <a:lstStyle/>
        <a:p>
          <a:endParaRPr lang="en-US"/>
        </a:p>
      </dgm:t>
    </dgm:pt>
    <dgm:pt modelId="{FE7F8933-E992-084B-A7A5-0FA14F380C25}" type="sibTrans" cxnId="{AD6D7B6E-AD98-0A4D-B474-EC0E56C3B6F6}">
      <dgm:prSet/>
      <dgm:spPr/>
      <dgm:t>
        <a:bodyPr/>
        <a:lstStyle/>
        <a:p>
          <a:endParaRPr lang="en-US"/>
        </a:p>
      </dgm:t>
    </dgm:pt>
    <dgm:pt modelId="{83133D69-4E1D-8B4B-AA7A-E2455B428FE2}" type="pres">
      <dgm:prSet presAssocID="{0D2B38B5-FB02-B443-B820-5ACB94B65685}" presName="Name0" presStyleCnt="0">
        <dgm:presLayoutVars>
          <dgm:chMax/>
          <dgm:chPref/>
          <dgm:dir/>
        </dgm:presLayoutVars>
      </dgm:prSet>
      <dgm:spPr/>
    </dgm:pt>
    <dgm:pt modelId="{F10DF791-3A57-0A4C-8C46-1210F17ABDD0}" type="pres">
      <dgm:prSet presAssocID="{55F1BE4B-74E0-4A4F-A30E-7F65F176A4E6}" presName="composite" presStyleCnt="0">
        <dgm:presLayoutVars>
          <dgm:chMax/>
          <dgm:chPref/>
        </dgm:presLayoutVars>
      </dgm:prSet>
      <dgm:spPr/>
    </dgm:pt>
    <dgm:pt modelId="{560E3216-E5AE-5D4B-9FF2-46C95EBD9E46}" type="pres">
      <dgm:prSet presAssocID="{55F1BE4B-74E0-4A4F-A30E-7F65F176A4E6}"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pt>
    <dgm:pt modelId="{1826B998-6722-E84E-B9C8-7D400366E3BD}" type="pres">
      <dgm:prSet presAssocID="{55F1BE4B-74E0-4A4F-A30E-7F65F176A4E6}" presName="ParentText" presStyleLbl="revTx" presStyleIdx="0" presStyleCnt="1">
        <dgm:presLayoutVars>
          <dgm:chMax val="0"/>
          <dgm:chPref val="0"/>
          <dgm:bulletEnabled val="1"/>
        </dgm:presLayoutVars>
      </dgm:prSet>
      <dgm:spPr/>
    </dgm:pt>
    <dgm:pt modelId="{F2CE03AA-AC67-2641-9F5A-24FF8E52DD47}" type="pres">
      <dgm:prSet presAssocID="{55F1BE4B-74E0-4A4F-A30E-7F65F176A4E6}" presName="tlFrame" presStyleLbl="node1" presStyleIdx="0" presStyleCnt="4"/>
      <dgm:spPr/>
    </dgm:pt>
    <dgm:pt modelId="{93DAB3B4-F04E-514F-8EAB-3B3D73868212}" type="pres">
      <dgm:prSet presAssocID="{55F1BE4B-74E0-4A4F-A30E-7F65F176A4E6}" presName="trFrame" presStyleLbl="node1" presStyleIdx="1" presStyleCnt="4"/>
      <dgm:spPr/>
    </dgm:pt>
    <dgm:pt modelId="{77F37C30-8081-A342-953F-D61519C7DA71}" type="pres">
      <dgm:prSet presAssocID="{55F1BE4B-74E0-4A4F-A30E-7F65F176A4E6}" presName="blFrame" presStyleLbl="node1" presStyleIdx="2" presStyleCnt="4"/>
      <dgm:spPr/>
    </dgm:pt>
    <dgm:pt modelId="{F29CE1B4-1DF3-BE49-8392-974CDFE03195}" type="pres">
      <dgm:prSet presAssocID="{55F1BE4B-74E0-4A4F-A30E-7F65F176A4E6}" presName="brFrame" presStyleLbl="node1" presStyleIdx="3" presStyleCnt="4"/>
      <dgm:spPr/>
    </dgm:pt>
  </dgm:ptLst>
  <dgm:cxnLst>
    <dgm:cxn modelId="{DDC9121C-BD7D-8E4F-8CAC-6195A88DE543}" type="presOf" srcId="{55F1BE4B-74E0-4A4F-A30E-7F65F176A4E6}" destId="{1826B998-6722-E84E-B9C8-7D400366E3BD}" srcOrd="0" destOrd="0" presId="urn:microsoft.com/office/officeart/2009/3/layout/FramedTextPicture"/>
    <dgm:cxn modelId="{AD6D7B6E-AD98-0A4D-B474-EC0E56C3B6F6}" srcId="{0D2B38B5-FB02-B443-B820-5ACB94B65685}" destId="{55F1BE4B-74E0-4A4F-A30E-7F65F176A4E6}" srcOrd="0" destOrd="0" parTransId="{1B0F80CE-8BB2-3649-8651-F2DA6803879A}" sibTransId="{FE7F8933-E992-084B-A7A5-0FA14F380C25}"/>
    <dgm:cxn modelId="{A58439F1-7198-F542-A6F3-338EB0EECCB9}" type="presOf" srcId="{0D2B38B5-FB02-B443-B820-5ACB94B65685}" destId="{83133D69-4E1D-8B4B-AA7A-E2455B428FE2}" srcOrd="0" destOrd="0" presId="urn:microsoft.com/office/officeart/2009/3/layout/FramedTextPicture"/>
    <dgm:cxn modelId="{F7E80219-C9F4-784E-9BB1-736FAC8C04DB}" type="presParOf" srcId="{83133D69-4E1D-8B4B-AA7A-E2455B428FE2}" destId="{F10DF791-3A57-0A4C-8C46-1210F17ABDD0}" srcOrd="0" destOrd="0" presId="urn:microsoft.com/office/officeart/2009/3/layout/FramedTextPicture"/>
    <dgm:cxn modelId="{D315CF09-755B-8B42-8617-3309A9F6A822}" type="presParOf" srcId="{F10DF791-3A57-0A4C-8C46-1210F17ABDD0}" destId="{560E3216-E5AE-5D4B-9FF2-46C95EBD9E46}" srcOrd="0" destOrd="0" presId="urn:microsoft.com/office/officeart/2009/3/layout/FramedTextPicture"/>
    <dgm:cxn modelId="{DC2747DF-9730-E84F-AE89-3A87BE3C6DFF}" type="presParOf" srcId="{F10DF791-3A57-0A4C-8C46-1210F17ABDD0}" destId="{1826B998-6722-E84E-B9C8-7D400366E3BD}" srcOrd="1" destOrd="0" presId="urn:microsoft.com/office/officeart/2009/3/layout/FramedTextPicture"/>
    <dgm:cxn modelId="{E9C6B227-2489-2542-95D6-6ABD10CBF4AA}" type="presParOf" srcId="{F10DF791-3A57-0A4C-8C46-1210F17ABDD0}" destId="{F2CE03AA-AC67-2641-9F5A-24FF8E52DD47}" srcOrd="2" destOrd="0" presId="urn:microsoft.com/office/officeart/2009/3/layout/FramedTextPicture"/>
    <dgm:cxn modelId="{BE489047-46B8-4544-B84D-DA9F326B50C0}" type="presParOf" srcId="{F10DF791-3A57-0A4C-8C46-1210F17ABDD0}" destId="{93DAB3B4-F04E-514F-8EAB-3B3D73868212}" srcOrd="3" destOrd="0" presId="urn:microsoft.com/office/officeart/2009/3/layout/FramedTextPicture"/>
    <dgm:cxn modelId="{9A3ACF53-BDEB-3E47-8657-0BEBA638B659}" type="presParOf" srcId="{F10DF791-3A57-0A4C-8C46-1210F17ABDD0}" destId="{77F37C30-8081-A342-953F-D61519C7DA71}" srcOrd="4" destOrd="0" presId="urn:microsoft.com/office/officeart/2009/3/layout/FramedTextPicture"/>
    <dgm:cxn modelId="{A91415D7-8668-8440-984B-28BD31F8037D}" type="presParOf" srcId="{F10DF791-3A57-0A4C-8C46-1210F17ABDD0}" destId="{F29CE1B4-1DF3-BE49-8392-974CDFE03195}"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E3216-E5AE-5D4B-9FF2-46C95EBD9E46}">
      <dsp:nvSpPr>
        <dsp:cNvPr id="0" name=""/>
        <dsp:cNvSpPr/>
      </dsp:nvSpPr>
      <dsp:spPr>
        <a:xfrm>
          <a:off x="0" y="240790"/>
          <a:ext cx="823349" cy="54889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826B998-6722-E84E-B9C8-7D400366E3BD}">
      <dsp:nvSpPr>
        <dsp:cNvPr id="0" name=""/>
        <dsp:cNvSpPr/>
      </dsp:nvSpPr>
      <dsp:spPr>
        <a:xfrm>
          <a:off x="857726" y="824011"/>
          <a:ext cx="1166482" cy="720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Scalable interventions </a:t>
          </a:r>
        </a:p>
      </dsp:txBody>
      <dsp:txXfrm>
        <a:off x="857726" y="824011"/>
        <a:ext cx="1166482" cy="720515"/>
      </dsp:txXfrm>
    </dsp:sp>
    <dsp:sp modelId="{F2CE03AA-AC67-2641-9F5A-24FF8E52DD47}">
      <dsp:nvSpPr>
        <dsp:cNvPr id="0" name=""/>
        <dsp:cNvSpPr/>
      </dsp:nvSpPr>
      <dsp:spPr>
        <a:xfrm>
          <a:off x="754808" y="721180"/>
          <a:ext cx="280143" cy="280216"/>
        </a:xfrm>
        <a:prstGeom prst="halfFrame">
          <a:avLst>
            <a:gd name="adj1" fmla="val 25770"/>
            <a:gd name="adj2" fmla="val 257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3DAB3B4-F04E-514F-8EAB-3B3D73868212}">
      <dsp:nvSpPr>
        <dsp:cNvPr id="0" name=""/>
        <dsp:cNvSpPr/>
      </dsp:nvSpPr>
      <dsp:spPr>
        <a:xfrm rot="5400000">
          <a:off x="1855062" y="721217"/>
          <a:ext cx="280216" cy="280143"/>
        </a:xfrm>
        <a:prstGeom prst="halfFrame">
          <a:avLst>
            <a:gd name="adj1" fmla="val 25770"/>
            <a:gd name="adj2" fmla="val 257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7F37C30-8081-A342-953F-D61519C7DA71}">
      <dsp:nvSpPr>
        <dsp:cNvPr id="0" name=""/>
        <dsp:cNvSpPr/>
      </dsp:nvSpPr>
      <dsp:spPr>
        <a:xfrm rot="16200000">
          <a:off x="754771" y="1367317"/>
          <a:ext cx="280216" cy="280143"/>
        </a:xfrm>
        <a:prstGeom prst="halfFrame">
          <a:avLst>
            <a:gd name="adj1" fmla="val 25770"/>
            <a:gd name="adj2" fmla="val 257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29CE1B4-1DF3-BE49-8392-974CDFE03195}">
      <dsp:nvSpPr>
        <dsp:cNvPr id="0" name=""/>
        <dsp:cNvSpPr/>
      </dsp:nvSpPr>
      <dsp:spPr>
        <a:xfrm rot="10800000">
          <a:off x="1855098" y="1367281"/>
          <a:ext cx="280143" cy="280216"/>
        </a:xfrm>
        <a:prstGeom prst="halfFrame">
          <a:avLst>
            <a:gd name="adj1" fmla="val 25770"/>
            <a:gd name="adj2" fmla="val 2577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DFA13B8-FADD-B147-B0F9-2E4EA2C3CE73}" type="datetimeFigureOut">
              <a:rPr lang="fr-FR" smtClean="0"/>
              <a:t>18/10/2019</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848E129-085A-FD4E-A1C4-B9329A5731D7}" type="slidenum">
              <a:rPr lang="fr-FR" smtClean="0"/>
              <a:t>‹#›</a:t>
            </a:fld>
            <a:endParaRPr lang="fr-FR"/>
          </a:p>
        </p:txBody>
      </p:sp>
    </p:spTree>
    <p:extLst>
      <p:ext uri="{BB962C8B-B14F-4D97-AF65-F5344CB8AC3E}">
        <p14:creationId xmlns:p14="http://schemas.microsoft.com/office/powerpoint/2010/main" val="103309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1449C25-B53B-664A-B694-784415687BC2}" type="datetimeFigureOut">
              <a:rPr lang="fr-FR" smtClean="0"/>
              <a:t>18/10/2019</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F23AE30-D024-F048-B6A0-908E9004EA31}" type="slidenum">
              <a:rPr lang="fr-FR" smtClean="0"/>
              <a:t>‹#›</a:t>
            </a:fld>
            <a:endParaRPr lang="fr-FR"/>
          </a:p>
        </p:txBody>
      </p:sp>
    </p:spTree>
    <p:extLst>
      <p:ext uri="{BB962C8B-B14F-4D97-AF65-F5344CB8AC3E}">
        <p14:creationId xmlns:p14="http://schemas.microsoft.com/office/powerpoint/2010/main" val="972957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t>
            </a:r>
            <a:r>
              <a:rPr lang="en-BE" dirty="0"/>
              <a:t>h</a:t>
            </a:r>
            <a:r>
              <a:rPr lang="en-GB" dirty="0"/>
              <a:t>a</a:t>
            </a:r>
            <a:r>
              <a:rPr lang="en-BE" dirty="0"/>
              <a:t>n</a:t>
            </a:r>
            <a:r>
              <a:rPr lang="en-GB" dirty="0"/>
              <a:t>k</a:t>
            </a:r>
            <a:r>
              <a:rPr lang="en-BE" dirty="0"/>
              <a:t> </a:t>
            </a:r>
            <a:r>
              <a:rPr lang="en-GB" dirty="0"/>
              <a:t>y</a:t>
            </a:r>
            <a:r>
              <a:rPr lang="en-BE" dirty="0"/>
              <a:t>o</a:t>
            </a:r>
            <a:r>
              <a:rPr lang="en-GB" dirty="0"/>
              <a:t>u</a:t>
            </a:r>
            <a:r>
              <a:rPr lang="en-BE" dirty="0"/>
              <a:t> </a:t>
            </a:r>
            <a:r>
              <a:rPr lang="en-GB" dirty="0"/>
              <a:t>t</a:t>
            </a:r>
            <a:r>
              <a:rPr lang="en-BE" dirty="0"/>
              <a:t>o </a:t>
            </a:r>
            <a:r>
              <a:rPr lang="en-GB" dirty="0"/>
              <a:t>t</a:t>
            </a:r>
            <a:r>
              <a:rPr lang="en-BE" dirty="0"/>
              <a:t>h</a:t>
            </a:r>
            <a:r>
              <a:rPr lang="en-GB" dirty="0"/>
              <a:t>e</a:t>
            </a:r>
            <a:r>
              <a:rPr lang="en-BE" dirty="0"/>
              <a:t> </a:t>
            </a:r>
            <a:r>
              <a:rPr lang="en-GB" dirty="0"/>
              <a:t>organisers</a:t>
            </a:r>
            <a:r>
              <a:rPr lang="en-BE" dirty="0"/>
              <a:t> </a:t>
            </a:r>
            <a:r>
              <a:rPr lang="en-GB" dirty="0"/>
              <a:t>f</a:t>
            </a:r>
            <a:r>
              <a:rPr lang="en-BE" dirty="0"/>
              <a:t>o</a:t>
            </a:r>
            <a:r>
              <a:rPr lang="en-GB" dirty="0"/>
              <a:t>r</a:t>
            </a:r>
            <a:r>
              <a:rPr lang="en-BE" dirty="0"/>
              <a:t> </a:t>
            </a:r>
            <a:r>
              <a:rPr lang="en-GB" dirty="0"/>
              <a:t>t</a:t>
            </a:r>
            <a:r>
              <a:rPr lang="en-BE" dirty="0"/>
              <a:t>h</a:t>
            </a:r>
            <a:r>
              <a:rPr lang="en-GB" dirty="0"/>
              <a:t>e</a:t>
            </a:r>
            <a:r>
              <a:rPr lang="en-BE" dirty="0"/>
              <a:t> </a:t>
            </a:r>
            <a:r>
              <a:rPr lang="en-GB" dirty="0"/>
              <a:t>o</a:t>
            </a:r>
            <a:r>
              <a:rPr lang="en-BE" dirty="0"/>
              <a:t>p</a:t>
            </a:r>
            <a:r>
              <a:rPr lang="en-GB" dirty="0"/>
              <a:t>po</a:t>
            </a:r>
            <a:r>
              <a:rPr lang="en-BE" dirty="0"/>
              <a:t>r</a:t>
            </a:r>
            <a:r>
              <a:rPr lang="en-GB" dirty="0"/>
              <a:t>t</a:t>
            </a:r>
            <a:r>
              <a:rPr lang="en-BE" dirty="0"/>
              <a:t>u</a:t>
            </a:r>
            <a:r>
              <a:rPr lang="en-GB" dirty="0"/>
              <a:t>n</a:t>
            </a:r>
            <a:r>
              <a:rPr lang="en-BE" dirty="0" err="1"/>
              <a:t>i</a:t>
            </a:r>
            <a:r>
              <a:rPr lang="en-GB" dirty="0"/>
              <a:t>t</a:t>
            </a:r>
            <a:r>
              <a:rPr lang="en-BE" dirty="0"/>
              <a:t>y </a:t>
            </a:r>
            <a:r>
              <a:rPr lang="en-GB" dirty="0"/>
              <a:t>t</a:t>
            </a:r>
            <a:r>
              <a:rPr lang="en-BE" dirty="0"/>
              <a:t>o </a:t>
            </a:r>
            <a:r>
              <a:rPr lang="en-GB" dirty="0"/>
              <a:t>c</a:t>
            </a:r>
            <a:r>
              <a:rPr lang="en-BE" dirty="0"/>
              <a:t>o</a:t>
            </a:r>
            <a:r>
              <a:rPr lang="en-GB" dirty="0"/>
              <a:t>m</a:t>
            </a:r>
            <a:r>
              <a:rPr lang="en-BE" dirty="0"/>
              <a:t>e </a:t>
            </a:r>
            <a:r>
              <a:rPr lang="en-GB" dirty="0"/>
              <a:t>t</a:t>
            </a:r>
            <a:r>
              <a:rPr lang="en-BE" dirty="0"/>
              <a:t>o </a:t>
            </a:r>
            <a:r>
              <a:rPr lang="en-GB" dirty="0"/>
              <a:t>S</a:t>
            </a:r>
            <a:r>
              <a:rPr lang="en-BE" dirty="0" err="1"/>
              <a:t>arajevo</a:t>
            </a:r>
            <a:r>
              <a:rPr lang="en-BE" dirty="0"/>
              <a:t> and speak with you about </a:t>
            </a:r>
            <a:r>
              <a:rPr lang="en-BE" dirty="0" err="1"/>
              <a:t>Chrodis</a:t>
            </a:r>
            <a:r>
              <a:rPr lang="en-BE" dirty="0"/>
              <a:t> and </a:t>
            </a:r>
            <a:r>
              <a:rPr lang="en-BE" dirty="0" err="1"/>
              <a:t>Chrodis</a:t>
            </a:r>
            <a:r>
              <a:rPr lang="en-BE" dirty="0"/>
              <a:t> Plus. I’m standing in for the coordination team from Carols the third </a:t>
            </a:r>
            <a:r>
              <a:rPr lang="en-GB" dirty="0" err="1"/>
              <a:t>i</a:t>
            </a:r>
            <a:r>
              <a:rPr lang="en-BE" dirty="0"/>
              <a:t>n </a:t>
            </a:r>
            <a:r>
              <a:rPr lang="en-GB" dirty="0"/>
              <a:t>S</a:t>
            </a:r>
            <a:r>
              <a:rPr lang="en-BE" dirty="0"/>
              <a:t>p</a:t>
            </a:r>
            <a:r>
              <a:rPr lang="en-GB" dirty="0"/>
              <a:t>a</a:t>
            </a:r>
            <a:r>
              <a:rPr lang="en-BE" dirty="0" err="1"/>
              <a:t>i</a:t>
            </a:r>
            <a:r>
              <a:rPr lang="en-GB" dirty="0"/>
              <a:t>n</a:t>
            </a:r>
            <a:r>
              <a:rPr lang="en-BE" dirty="0"/>
              <a:t> </a:t>
            </a:r>
            <a:r>
              <a:rPr lang="en-GB" dirty="0"/>
              <a:t>a</a:t>
            </a:r>
            <a:r>
              <a:rPr lang="en-BE" dirty="0"/>
              <a:t>n</a:t>
            </a:r>
            <a:r>
              <a:rPr lang="en-GB" dirty="0"/>
              <a:t>d</a:t>
            </a:r>
            <a:r>
              <a:rPr lang="en-BE" dirty="0"/>
              <a:t> Vilnius university hospital in Lithuania. </a:t>
            </a:r>
            <a:r>
              <a:rPr lang="en-GB" dirty="0"/>
              <a:t>I</a:t>
            </a:r>
            <a:r>
              <a:rPr lang="en-BE" dirty="0"/>
              <a:t> would especially like to thank Rokas N</a:t>
            </a:r>
            <a:r>
              <a:rPr lang="en-GB" dirty="0"/>
              <a:t>a</a:t>
            </a:r>
            <a:r>
              <a:rPr lang="en-BE" dirty="0" err="1"/>
              <a:t>vickas</a:t>
            </a:r>
            <a:r>
              <a:rPr lang="en-BE" dirty="0"/>
              <a:t> </a:t>
            </a:r>
            <a:r>
              <a:rPr lang="en-GB" dirty="0"/>
              <a:t>t</a:t>
            </a:r>
            <a:r>
              <a:rPr lang="en-BE" dirty="0"/>
              <a:t>h</a:t>
            </a:r>
            <a:r>
              <a:rPr lang="en-GB" dirty="0"/>
              <a:t>e</a:t>
            </a:r>
            <a:r>
              <a:rPr lang="en-BE" dirty="0"/>
              <a:t> </a:t>
            </a:r>
            <a:r>
              <a:rPr lang="en-GB" dirty="0"/>
              <a:t>S</a:t>
            </a:r>
            <a:r>
              <a:rPr lang="en-BE" dirty="0"/>
              <a:t>c</a:t>
            </a:r>
            <a:r>
              <a:rPr lang="en-GB" dirty="0" err="1"/>
              <a:t>i</a:t>
            </a:r>
            <a:r>
              <a:rPr lang="en-BE" dirty="0"/>
              <a:t>e</a:t>
            </a:r>
            <a:r>
              <a:rPr lang="en-GB" dirty="0"/>
              <a:t>n</a:t>
            </a:r>
            <a:r>
              <a:rPr lang="en-BE" dirty="0"/>
              <a:t>t</a:t>
            </a:r>
            <a:r>
              <a:rPr lang="en-GB" dirty="0" err="1"/>
              <a:t>i</a:t>
            </a:r>
            <a:r>
              <a:rPr lang="en-BE" dirty="0"/>
              <a:t>f</a:t>
            </a:r>
            <a:r>
              <a:rPr lang="en-GB" dirty="0" err="1"/>
              <a:t>i</a:t>
            </a:r>
            <a:r>
              <a:rPr lang="en-BE" dirty="0"/>
              <a:t>c </a:t>
            </a:r>
            <a:r>
              <a:rPr lang="en-GB" dirty="0"/>
              <a:t>C</a:t>
            </a:r>
            <a:r>
              <a:rPr lang="en-BE" dirty="0"/>
              <a:t>o</a:t>
            </a:r>
            <a:r>
              <a:rPr lang="en-GB" dirty="0"/>
              <a:t>o</a:t>
            </a:r>
            <a:r>
              <a:rPr lang="en-BE" dirty="0"/>
              <a:t>r</a:t>
            </a:r>
            <a:r>
              <a:rPr lang="en-GB" dirty="0"/>
              <a:t>d</a:t>
            </a:r>
            <a:r>
              <a:rPr lang="en-BE" dirty="0" err="1"/>
              <a:t>i</a:t>
            </a:r>
            <a:r>
              <a:rPr lang="en-GB" dirty="0"/>
              <a:t>n</a:t>
            </a:r>
            <a:r>
              <a:rPr lang="en-BE" dirty="0"/>
              <a:t>a</a:t>
            </a:r>
            <a:r>
              <a:rPr lang="en-GB" dirty="0"/>
              <a:t>t</a:t>
            </a:r>
            <a:r>
              <a:rPr lang="en-BE" dirty="0"/>
              <a:t>o</a:t>
            </a:r>
            <a:r>
              <a:rPr lang="en-GB" dirty="0"/>
              <a:t>r</a:t>
            </a:r>
            <a:r>
              <a:rPr lang="en-BE" dirty="0"/>
              <a:t> </a:t>
            </a:r>
            <a:r>
              <a:rPr lang="en-GB" dirty="0"/>
              <a:t>o</a:t>
            </a:r>
            <a:r>
              <a:rPr lang="en-BE" dirty="0"/>
              <a:t>f </a:t>
            </a:r>
            <a:r>
              <a:rPr lang="en-GB" dirty="0"/>
              <a:t>C</a:t>
            </a:r>
            <a:r>
              <a:rPr lang="en-BE" dirty="0"/>
              <a:t>h</a:t>
            </a:r>
            <a:r>
              <a:rPr lang="en-GB" dirty="0"/>
              <a:t>r</a:t>
            </a:r>
            <a:r>
              <a:rPr lang="en-BE" dirty="0"/>
              <a:t>o</a:t>
            </a:r>
            <a:r>
              <a:rPr lang="en-GB" dirty="0"/>
              <a:t>d</a:t>
            </a:r>
            <a:r>
              <a:rPr lang="en-BE" dirty="0" err="1"/>
              <a:t>i</a:t>
            </a:r>
            <a:r>
              <a:rPr lang="en-GB" dirty="0"/>
              <a:t>s</a:t>
            </a:r>
            <a:r>
              <a:rPr lang="en-BE" dirty="0"/>
              <a:t> </a:t>
            </a:r>
            <a:r>
              <a:rPr lang="en-GB" dirty="0"/>
              <a:t>P</a:t>
            </a:r>
            <a:r>
              <a:rPr lang="en-BE" dirty="0"/>
              <a:t>l</a:t>
            </a:r>
            <a:r>
              <a:rPr lang="en-GB" dirty="0"/>
              <a:t>u</a:t>
            </a:r>
            <a:r>
              <a:rPr lang="en-BE" dirty="0"/>
              <a:t>s for the slides </a:t>
            </a:r>
            <a:r>
              <a:rPr lang="en-GB" dirty="0"/>
              <a:t>t</a:t>
            </a:r>
            <a:r>
              <a:rPr lang="en-BE" dirty="0"/>
              <a:t>h</a:t>
            </a:r>
            <a:r>
              <a:rPr lang="en-GB" dirty="0"/>
              <a:t>a</a:t>
            </a:r>
            <a:r>
              <a:rPr lang="en-BE" dirty="0"/>
              <a:t>t </a:t>
            </a:r>
            <a:r>
              <a:rPr lang="en-GB" dirty="0"/>
              <a:t>h</a:t>
            </a:r>
            <a:r>
              <a:rPr lang="en-BE" dirty="0"/>
              <a:t>e </a:t>
            </a:r>
            <a:r>
              <a:rPr lang="en-GB" dirty="0"/>
              <a:t>d</a:t>
            </a:r>
            <a:r>
              <a:rPr lang="en-BE" dirty="0"/>
              <a:t>e</a:t>
            </a:r>
            <a:r>
              <a:rPr lang="en-GB" dirty="0"/>
              <a:t>l</a:t>
            </a:r>
            <a:r>
              <a:rPr lang="en-BE" dirty="0" err="1"/>
              <a:t>i</a:t>
            </a:r>
            <a:r>
              <a:rPr lang="en-GB" dirty="0"/>
              <a:t>v</a:t>
            </a:r>
            <a:r>
              <a:rPr lang="en-BE" dirty="0"/>
              <a:t>e</a:t>
            </a:r>
            <a:r>
              <a:rPr lang="en-GB" dirty="0"/>
              <a:t>r</a:t>
            </a:r>
            <a:r>
              <a:rPr lang="en-BE" dirty="0"/>
              <a:t>e</a:t>
            </a:r>
            <a:r>
              <a:rPr lang="en-GB" dirty="0"/>
              <a:t>d</a:t>
            </a:r>
            <a:r>
              <a:rPr lang="en-BE" dirty="0"/>
              <a:t> </a:t>
            </a:r>
            <a:r>
              <a:rPr lang="en-GB" dirty="0"/>
              <a:t>a</a:t>
            </a:r>
            <a:r>
              <a:rPr lang="en-BE" dirty="0"/>
              <a:t>t </a:t>
            </a:r>
            <a:r>
              <a:rPr lang="en-GB" dirty="0"/>
              <a:t>t</a:t>
            </a:r>
            <a:r>
              <a:rPr lang="en-BE" dirty="0"/>
              <a:t>he </a:t>
            </a:r>
            <a:r>
              <a:rPr lang="en-GB" dirty="0"/>
              <a:t>d</a:t>
            </a:r>
            <a:r>
              <a:rPr lang="en-BE" dirty="0" err="1"/>
              <a:t>i</a:t>
            </a:r>
            <a:r>
              <a:rPr lang="en-GB" dirty="0"/>
              <a:t>s</a:t>
            </a:r>
            <a:r>
              <a:rPr lang="en-BE" dirty="0"/>
              <a:t>s</a:t>
            </a:r>
            <a:r>
              <a:rPr lang="en-GB" dirty="0"/>
              <a:t>e</a:t>
            </a:r>
            <a:r>
              <a:rPr lang="en-BE" dirty="0"/>
              <a:t>m</a:t>
            </a:r>
            <a:r>
              <a:rPr lang="en-GB" dirty="0" err="1"/>
              <a:t>i</a:t>
            </a:r>
            <a:r>
              <a:rPr lang="en-BE" dirty="0"/>
              <a:t>n</a:t>
            </a:r>
            <a:r>
              <a:rPr lang="en-GB" dirty="0"/>
              <a:t>a</a:t>
            </a:r>
            <a:r>
              <a:rPr lang="en-BE" dirty="0"/>
              <a:t>t</a:t>
            </a:r>
            <a:r>
              <a:rPr lang="en-GB" dirty="0" err="1"/>
              <a:t>i</a:t>
            </a:r>
            <a:r>
              <a:rPr lang="en-BE" dirty="0"/>
              <a:t>o</a:t>
            </a:r>
            <a:r>
              <a:rPr lang="en-GB" dirty="0"/>
              <a:t>n</a:t>
            </a:r>
            <a:r>
              <a:rPr lang="en-BE" dirty="0"/>
              <a:t> </a:t>
            </a:r>
            <a:r>
              <a:rPr lang="en-GB" dirty="0"/>
              <a:t>e</a:t>
            </a:r>
            <a:r>
              <a:rPr lang="en-BE" dirty="0"/>
              <a:t>v</a:t>
            </a:r>
            <a:r>
              <a:rPr lang="en-GB" dirty="0"/>
              <a:t>e</a:t>
            </a:r>
            <a:r>
              <a:rPr lang="en-BE" dirty="0"/>
              <a:t>n</a:t>
            </a:r>
            <a:r>
              <a:rPr lang="en-GB" dirty="0"/>
              <a:t>t</a:t>
            </a:r>
            <a:r>
              <a:rPr lang="en-BE" dirty="0"/>
              <a:t> </a:t>
            </a:r>
            <a:r>
              <a:rPr lang="en-GB" dirty="0" err="1"/>
              <a:t>i</a:t>
            </a:r>
            <a:r>
              <a:rPr lang="en-BE" dirty="0"/>
              <a:t>n </a:t>
            </a:r>
            <a:r>
              <a:rPr lang="en-GB" dirty="0"/>
              <a:t>B</a:t>
            </a:r>
            <a:r>
              <a:rPr lang="en-BE" dirty="0"/>
              <a:t>r</a:t>
            </a:r>
            <a:r>
              <a:rPr lang="en-GB" dirty="0"/>
              <a:t>u</a:t>
            </a:r>
            <a:r>
              <a:rPr lang="en-BE" dirty="0"/>
              <a:t>s</a:t>
            </a:r>
            <a:r>
              <a:rPr lang="en-GB" dirty="0"/>
              <a:t>s</a:t>
            </a:r>
            <a:r>
              <a:rPr lang="en-BE" dirty="0"/>
              <a:t>e</a:t>
            </a:r>
            <a:r>
              <a:rPr lang="en-GB" dirty="0"/>
              <a:t>l</a:t>
            </a:r>
            <a:r>
              <a:rPr lang="en-BE" dirty="0"/>
              <a:t>s </a:t>
            </a:r>
            <a:r>
              <a:rPr lang="en-GB" dirty="0"/>
              <a:t>a</a:t>
            </a:r>
            <a:r>
              <a:rPr lang="en-BE" dirty="0"/>
              <a:t> </a:t>
            </a:r>
            <a:r>
              <a:rPr lang="en-GB" dirty="0"/>
              <a:t>f</a:t>
            </a:r>
            <a:r>
              <a:rPr lang="en-BE" dirty="0"/>
              <a:t>e</a:t>
            </a:r>
            <a:r>
              <a:rPr lang="en-GB" dirty="0"/>
              <a:t>w</a:t>
            </a:r>
            <a:r>
              <a:rPr lang="en-BE" dirty="0"/>
              <a:t> </a:t>
            </a:r>
            <a:r>
              <a:rPr lang="en-GB" dirty="0"/>
              <a:t>w</a:t>
            </a:r>
            <a:r>
              <a:rPr lang="en-BE" dirty="0"/>
              <a:t>e</a:t>
            </a:r>
            <a:r>
              <a:rPr lang="en-GB" dirty="0"/>
              <a:t>e</a:t>
            </a:r>
            <a:r>
              <a:rPr lang="en-BE" dirty="0"/>
              <a:t>k</a:t>
            </a:r>
            <a:r>
              <a:rPr lang="en-GB" dirty="0"/>
              <a:t>s</a:t>
            </a:r>
            <a:r>
              <a:rPr lang="en-BE" dirty="0"/>
              <a:t> </a:t>
            </a:r>
            <a:r>
              <a:rPr lang="en-GB" dirty="0"/>
              <a:t>a</a:t>
            </a:r>
            <a:r>
              <a:rPr lang="en-BE" dirty="0"/>
              <a:t>g</a:t>
            </a:r>
            <a:r>
              <a:rPr lang="en-GB" dirty="0"/>
              <a:t>o</a:t>
            </a:r>
            <a:r>
              <a:rPr lang="en-BE" dirty="0"/>
              <a:t>.</a:t>
            </a:r>
          </a:p>
          <a:p>
            <a:endParaRPr lang="en-BE" dirty="0"/>
          </a:p>
          <a:p>
            <a:r>
              <a:rPr lang="en-BE" dirty="0"/>
              <a:t>I</a:t>
            </a:r>
            <a:r>
              <a:rPr lang="en-GB" dirty="0"/>
              <a:t>n</a:t>
            </a:r>
            <a:r>
              <a:rPr lang="en-BE" dirty="0"/>
              <a:t> </a:t>
            </a:r>
            <a:r>
              <a:rPr lang="en-GB" dirty="0"/>
              <a:t>t</a:t>
            </a:r>
            <a:r>
              <a:rPr lang="en-BE" dirty="0"/>
              <a:t>h</a:t>
            </a:r>
            <a:r>
              <a:rPr lang="en-GB" dirty="0" err="1"/>
              <a:t>i</a:t>
            </a:r>
            <a:r>
              <a:rPr lang="en-BE" dirty="0"/>
              <a:t>s </a:t>
            </a:r>
            <a:r>
              <a:rPr lang="en-GB" dirty="0"/>
              <a:t>p</a:t>
            </a:r>
            <a:r>
              <a:rPr lang="en-BE" dirty="0"/>
              <a:t>r</a:t>
            </a:r>
            <a:r>
              <a:rPr lang="en-GB" dirty="0"/>
              <a:t>e</a:t>
            </a:r>
            <a:r>
              <a:rPr lang="en-BE" dirty="0"/>
              <a:t>s</a:t>
            </a:r>
            <a:r>
              <a:rPr lang="en-GB" dirty="0"/>
              <a:t>e</a:t>
            </a:r>
            <a:r>
              <a:rPr lang="en-BE" dirty="0" err="1"/>
              <a:t>ntation</a:t>
            </a:r>
            <a:r>
              <a:rPr lang="en-BE" dirty="0"/>
              <a:t> </a:t>
            </a:r>
            <a:r>
              <a:rPr lang="en-GB" dirty="0"/>
              <a:t>I</a:t>
            </a:r>
            <a:r>
              <a:rPr lang="en-BE" dirty="0"/>
              <a:t> will introduce </a:t>
            </a:r>
            <a:r>
              <a:rPr lang="en-GB" dirty="0"/>
              <a:t>C</a:t>
            </a:r>
            <a:r>
              <a:rPr lang="en-BE" dirty="0"/>
              <a:t>h</a:t>
            </a:r>
            <a:r>
              <a:rPr lang="en-GB" dirty="0"/>
              <a:t>r</a:t>
            </a:r>
            <a:r>
              <a:rPr lang="en-BE" dirty="0"/>
              <a:t>o</a:t>
            </a:r>
            <a:r>
              <a:rPr lang="en-GB" dirty="0"/>
              <a:t>d</a:t>
            </a:r>
            <a:r>
              <a:rPr lang="en-BE" dirty="0" err="1"/>
              <a:t>i</a:t>
            </a:r>
            <a:r>
              <a:rPr lang="en-GB" dirty="0"/>
              <a:t>s</a:t>
            </a:r>
            <a:r>
              <a:rPr lang="en-BE" dirty="0"/>
              <a:t> </a:t>
            </a:r>
            <a:r>
              <a:rPr lang="en-GB" dirty="0"/>
              <a:t>J</a:t>
            </a:r>
            <a:r>
              <a:rPr lang="en-BE" dirty="0"/>
              <a:t>o</a:t>
            </a:r>
            <a:r>
              <a:rPr lang="en-GB" dirty="0" err="1"/>
              <a:t>i</a:t>
            </a:r>
            <a:r>
              <a:rPr lang="en-BE" dirty="0"/>
              <a:t>n</a:t>
            </a:r>
            <a:r>
              <a:rPr lang="en-GB" dirty="0"/>
              <a:t>t</a:t>
            </a:r>
            <a:r>
              <a:rPr lang="en-BE" dirty="0"/>
              <a:t> </a:t>
            </a:r>
            <a:r>
              <a:rPr lang="en-GB" dirty="0"/>
              <a:t>A</a:t>
            </a:r>
            <a:r>
              <a:rPr lang="en-BE" dirty="0"/>
              <a:t>c</a:t>
            </a:r>
            <a:r>
              <a:rPr lang="en-GB" dirty="0"/>
              <a:t>t</a:t>
            </a:r>
            <a:r>
              <a:rPr lang="en-BE" dirty="0" err="1"/>
              <a:t>i</a:t>
            </a:r>
            <a:r>
              <a:rPr lang="en-GB" dirty="0"/>
              <a:t>o</a:t>
            </a:r>
            <a:r>
              <a:rPr lang="en-BE" dirty="0"/>
              <a:t>n </a:t>
            </a:r>
            <a:r>
              <a:rPr lang="en-GB" dirty="0"/>
              <a:t>a</a:t>
            </a:r>
            <a:r>
              <a:rPr lang="en-BE" dirty="0"/>
              <a:t>n</a:t>
            </a:r>
            <a:r>
              <a:rPr lang="en-GB" dirty="0"/>
              <a:t>d</a:t>
            </a:r>
            <a:r>
              <a:rPr lang="en-BE" dirty="0"/>
              <a:t> </a:t>
            </a:r>
            <a:r>
              <a:rPr lang="en-GB" dirty="0"/>
              <a:t>e</a:t>
            </a:r>
            <a:r>
              <a:rPr lang="en-BE" dirty="0"/>
              <a:t>x</a:t>
            </a:r>
            <a:r>
              <a:rPr lang="en-GB" dirty="0"/>
              <a:t>p</a:t>
            </a:r>
            <a:r>
              <a:rPr lang="en-BE" dirty="0"/>
              <a:t>l</a:t>
            </a:r>
            <a:r>
              <a:rPr lang="en-GB" dirty="0"/>
              <a:t>a</a:t>
            </a:r>
            <a:r>
              <a:rPr lang="en-BE" dirty="0" err="1"/>
              <a:t>i</a:t>
            </a:r>
            <a:r>
              <a:rPr lang="en-GB" dirty="0"/>
              <a:t>n</a:t>
            </a:r>
            <a:r>
              <a:rPr lang="en-BE" dirty="0"/>
              <a:t> </a:t>
            </a:r>
            <a:r>
              <a:rPr lang="en-GB" dirty="0"/>
              <a:t>t</a:t>
            </a:r>
            <a:r>
              <a:rPr lang="en-BE" dirty="0"/>
              <a:t>h</a:t>
            </a:r>
            <a:r>
              <a:rPr lang="en-GB" dirty="0"/>
              <a:t>e</a:t>
            </a:r>
            <a:r>
              <a:rPr lang="en-BE" dirty="0"/>
              <a:t> </a:t>
            </a:r>
            <a:r>
              <a:rPr lang="en-GB" dirty="0"/>
              <a:t>p</a:t>
            </a:r>
            <a:r>
              <a:rPr lang="en-BE" dirty="0"/>
              <a:t>r</a:t>
            </a:r>
            <a:r>
              <a:rPr lang="en-GB" dirty="0"/>
              <a:t>o</a:t>
            </a:r>
            <a:r>
              <a:rPr lang="en-BE" dirty="0"/>
              <a:t>c</a:t>
            </a:r>
            <a:r>
              <a:rPr lang="en-GB" dirty="0"/>
              <a:t>e</a:t>
            </a:r>
            <a:r>
              <a:rPr lang="en-BE" dirty="0"/>
              <a:t>s</a:t>
            </a:r>
            <a:r>
              <a:rPr lang="en-GB" dirty="0"/>
              <a:t>s</a:t>
            </a:r>
            <a:r>
              <a:rPr lang="en-BE" dirty="0"/>
              <a:t> </a:t>
            </a:r>
            <a:r>
              <a:rPr lang="en-GB" dirty="0"/>
              <a:t>a</a:t>
            </a:r>
            <a:r>
              <a:rPr lang="en-BE" dirty="0"/>
              <a:t>n</a:t>
            </a:r>
            <a:r>
              <a:rPr lang="en-GB" dirty="0"/>
              <a:t>d</a:t>
            </a:r>
            <a:r>
              <a:rPr lang="en-BE" dirty="0"/>
              <a:t> </a:t>
            </a:r>
            <a:r>
              <a:rPr lang="en-GB" dirty="0"/>
              <a:t>t</a:t>
            </a:r>
            <a:r>
              <a:rPr lang="en-BE" dirty="0"/>
              <a:t>h</a:t>
            </a:r>
            <a:r>
              <a:rPr lang="en-GB" dirty="0"/>
              <a:t>e</a:t>
            </a:r>
            <a:r>
              <a:rPr lang="en-BE" dirty="0"/>
              <a:t> </a:t>
            </a:r>
            <a:r>
              <a:rPr lang="en-GB" dirty="0"/>
              <a:t>r</a:t>
            </a:r>
            <a:r>
              <a:rPr lang="en-BE" dirty="0"/>
              <a:t>e</a:t>
            </a:r>
            <a:r>
              <a:rPr lang="en-GB" dirty="0"/>
              <a:t>s</a:t>
            </a:r>
            <a:r>
              <a:rPr lang="en-BE" dirty="0"/>
              <a:t>u</a:t>
            </a:r>
            <a:r>
              <a:rPr lang="en-GB" dirty="0"/>
              <a:t>l</a:t>
            </a:r>
            <a:r>
              <a:rPr lang="en-BE" dirty="0"/>
              <a:t>t</a:t>
            </a:r>
            <a:r>
              <a:rPr lang="en-GB" dirty="0"/>
              <a:t>s</a:t>
            </a:r>
            <a:r>
              <a:rPr lang="en-BE" dirty="0"/>
              <a:t>. </a:t>
            </a:r>
            <a:r>
              <a:rPr lang="en-GB" dirty="0"/>
              <a:t>I</a:t>
            </a:r>
            <a:r>
              <a:rPr lang="en-BE" dirty="0"/>
              <a:t> </a:t>
            </a:r>
            <a:r>
              <a:rPr lang="en-GB" dirty="0"/>
              <a:t>w</a:t>
            </a:r>
            <a:r>
              <a:rPr lang="en-BE" dirty="0" err="1"/>
              <a:t>i</a:t>
            </a:r>
            <a:r>
              <a:rPr lang="en-GB" dirty="0"/>
              <a:t>l</a:t>
            </a:r>
            <a:r>
              <a:rPr lang="en-BE" dirty="0"/>
              <a:t>l </a:t>
            </a:r>
            <a:r>
              <a:rPr lang="en-GB" dirty="0"/>
              <a:t>t</a:t>
            </a:r>
            <a:r>
              <a:rPr lang="en-BE" dirty="0"/>
              <a:t>h</a:t>
            </a:r>
            <a:r>
              <a:rPr lang="en-GB" dirty="0"/>
              <a:t>e</a:t>
            </a:r>
            <a:r>
              <a:rPr lang="en-BE" dirty="0"/>
              <a:t>n </a:t>
            </a:r>
            <a:r>
              <a:rPr lang="en-GB" dirty="0"/>
              <a:t>m</a:t>
            </a:r>
            <a:r>
              <a:rPr lang="en-BE" dirty="0"/>
              <a:t>o</a:t>
            </a:r>
            <a:r>
              <a:rPr lang="en-GB" dirty="0"/>
              <a:t>v</a:t>
            </a:r>
            <a:r>
              <a:rPr lang="en-BE" dirty="0"/>
              <a:t>e </a:t>
            </a:r>
            <a:r>
              <a:rPr lang="en-GB" dirty="0"/>
              <a:t>o</a:t>
            </a:r>
            <a:r>
              <a:rPr lang="en-BE" dirty="0"/>
              <a:t>n</a:t>
            </a:r>
            <a:r>
              <a:rPr lang="en-GB" dirty="0"/>
              <a:t>t</a:t>
            </a:r>
            <a:r>
              <a:rPr lang="en-BE" dirty="0"/>
              <a:t>o </a:t>
            </a:r>
            <a:r>
              <a:rPr lang="en-GB" dirty="0"/>
              <a:t>t</a:t>
            </a:r>
            <a:r>
              <a:rPr lang="en-BE" dirty="0"/>
              <a:t>o </a:t>
            </a:r>
            <a:r>
              <a:rPr lang="en-GB" dirty="0"/>
              <a:t>d</a:t>
            </a:r>
            <a:r>
              <a:rPr lang="en-BE" dirty="0" err="1"/>
              <a:t>i</a:t>
            </a:r>
            <a:r>
              <a:rPr lang="en-GB" dirty="0"/>
              <a:t>c</a:t>
            </a:r>
            <a:r>
              <a:rPr lang="en-BE" dirty="0"/>
              <a:t>u</a:t>
            </a:r>
            <a:r>
              <a:rPr lang="en-GB" dirty="0"/>
              <a:t>s</a:t>
            </a:r>
            <a:r>
              <a:rPr lang="en-BE" dirty="0"/>
              <a:t>s </a:t>
            </a:r>
            <a:r>
              <a:rPr lang="en-GB" dirty="0"/>
              <a:t>t</a:t>
            </a:r>
            <a:r>
              <a:rPr lang="en-BE" dirty="0"/>
              <a:t>h</a:t>
            </a:r>
            <a:r>
              <a:rPr lang="en-GB" dirty="0"/>
              <a:t>e</a:t>
            </a:r>
            <a:r>
              <a:rPr lang="en-BE" dirty="0"/>
              <a:t> </a:t>
            </a:r>
            <a:r>
              <a:rPr lang="en-GB" dirty="0"/>
              <a:t>w</a:t>
            </a:r>
            <a:r>
              <a:rPr lang="en-BE" dirty="0"/>
              <a:t>o</a:t>
            </a:r>
            <a:r>
              <a:rPr lang="en-GB" dirty="0"/>
              <a:t>r</a:t>
            </a:r>
            <a:r>
              <a:rPr lang="en-BE" dirty="0"/>
              <a:t>k </a:t>
            </a:r>
            <a:r>
              <a:rPr lang="en-GB" dirty="0"/>
              <a:t>t</a:t>
            </a:r>
            <a:r>
              <a:rPr lang="en-BE" dirty="0"/>
              <a:t>h</a:t>
            </a:r>
            <a:r>
              <a:rPr lang="en-GB" dirty="0"/>
              <a:t>a</a:t>
            </a:r>
            <a:r>
              <a:rPr lang="en-BE" dirty="0"/>
              <a:t>t </a:t>
            </a:r>
            <a:r>
              <a:rPr lang="en-GB" dirty="0"/>
              <a:t>w</a:t>
            </a:r>
            <a:r>
              <a:rPr lang="en-BE" dirty="0"/>
              <a:t>e </a:t>
            </a:r>
            <a:r>
              <a:rPr lang="en-GB" dirty="0"/>
              <a:t>a</a:t>
            </a:r>
            <a:r>
              <a:rPr lang="en-BE" dirty="0"/>
              <a:t>r</a:t>
            </a:r>
            <a:r>
              <a:rPr lang="en-GB" dirty="0"/>
              <a:t>e</a:t>
            </a:r>
            <a:r>
              <a:rPr lang="en-BE" dirty="0"/>
              <a:t> </a:t>
            </a:r>
            <a:r>
              <a:rPr lang="en-GB" dirty="0"/>
              <a:t>c</a:t>
            </a:r>
            <a:r>
              <a:rPr lang="en-BE" dirty="0"/>
              <a:t>a</a:t>
            </a:r>
            <a:r>
              <a:rPr lang="en-GB" dirty="0"/>
              <a:t>r</a:t>
            </a:r>
            <a:r>
              <a:rPr lang="en-BE" dirty="0"/>
              <a:t>r</a:t>
            </a:r>
            <a:r>
              <a:rPr lang="en-GB" dirty="0"/>
              <a:t>y</a:t>
            </a:r>
            <a:r>
              <a:rPr lang="en-BE" dirty="0" err="1"/>
              <a:t>i</a:t>
            </a:r>
            <a:r>
              <a:rPr lang="en-GB" dirty="0"/>
              <a:t>n</a:t>
            </a:r>
            <a:r>
              <a:rPr lang="en-BE" dirty="0"/>
              <a:t>g </a:t>
            </a:r>
            <a:r>
              <a:rPr lang="en-GB" dirty="0"/>
              <a:t>o</a:t>
            </a:r>
            <a:r>
              <a:rPr lang="en-BE" dirty="0"/>
              <a:t>u</a:t>
            </a:r>
            <a:r>
              <a:rPr lang="en-GB" dirty="0"/>
              <a:t>t</a:t>
            </a:r>
            <a:r>
              <a:rPr lang="en-BE" dirty="0"/>
              <a:t> </a:t>
            </a:r>
            <a:r>
              <a:rPr lang="en-GB" dirty="0" err="1"/>
              <a:t>i</a:t>
            </a:r>
            <a:r>
              <a:rPr lang="en-BE" dirty="0"/>
              <a:t>n </a:t>
            </a:r>
            <a:r>
              <a:rPr lang="en-GB" dirty="0"/>
              <a:t>C</a:t>
            </a:r>
            <a:r>
              <a:rPr lang="en-BE" dirty="0"/>
              <a:t>h</a:t>
            </a:r>
            <a:r>
              <a:rPr lang="en-GB" dirty="0"/>
              <a:t>r</a:t>
            </a:r>
            <a:r>
              <a:rPr lang="en-BE" dirty="0"/>
              <a:t>o</a:t>
            </a:r>
            <a:r>
              <a:rPr lang="en-GB" dirty="0"/>
              <a:t>d</a:t>
            </a:r>
            <a:r>
              <a:rPr lang="en-BE" dirty="0" err="1"/>
              <a:t>i</a:t>
            </a:r>
            <a:r>
              <a:rPr lang="en-GB" dirty="0"/>
              <a:t>s</a:t>
            </a:r>
            <a:r>
              <a:rPr lang="en-BE" dirty="0"/>
              <a:t> </a:t>
            </a:r>
            <a:r>
              <a:rPr lang="en-GB" dirty="0" err="1"/>
              <a:t>Plu</a:t>
            </a:r>
            <a:r>
              <a:rPr lang="en-BE" dirty="0"/>
              <a:t>s. </a:t>
            </a:r>
            <a:r>
              <a:rPr lang="en-GB" dirty="0"/>
              <a:t>I</a:t>
            </a:r>
            <a:r>
              <a:rPr lang="en-BE" dirty="0"/>
              <a:t> </a:t>
            </a:r>
            <a:r>
              <a:rPr lang="en-GB" dirty="0"/>
              <a:t>w</a:t>
            </a:r>
            <a:r>
              <a:rPr lang="en-BE" dirty="0" err="1"/>
              <a:t>i</a:t>
            </a:r>
            <a:r>
              <a:rPr lang="en-GB" dirty="0"/>
              <a:t>l</a:t>
            </a:r>
            <a:r>
              <a:rPr lang="en-BE" dirty="0"/>
              <a:t>l </a:t>
            </a:r>
            <a:r>
              <a:rPr lang="en-GB" dirty="0"/>
              <a:t>f</a:t>
            </a:r>
            <a:r>
              <a:rPr lang="en-BE" dirty="0" err="1"/>
              <a:t>i</a:t>
            </a:r>
            <a:r>
              <a:rPr lang="en-GB" dirty="0"/>
              <a:t>n</a:t>
            </a:r>
            <a:r>
              <a:rPr lang="en-BE" dirty="0" err="1"/>
              <a:t>i</a:t>
            </a:r>
            <a:r>
              <a:rPr lang="en-GB" dirty="0"/>
              <a:t>s</a:t>
            </a:r>
            <a:r>
              <a:rPr lang="en-BE" dirty="0"/>
              <a:t>h </a:t>
            </a:r>
            <a:r>
              <a:rPr lang="en-GB" dirty="0"/>
              <a:t>w</a:t>
            </a:r>
            <a:r>
              <a:rPr lang="en-BE" dirty="0" err="1"/>
              <a:t>i</a:t>
            </a:r>
            <a:r>
              <a:rPr lang="en-GB" dirty="0"/>
              <a:t>t</a:t>
            </a:r>
            <a:r>
              <a:rPr lang="en-BE" dirty="0"/>
              <a:t>h </a:t>
            </a:r>
            <a:r>
              <a:rPr lang="en-GB" dirty="0"/>
              <a:t>t</a:t>
            </a:r>
            <a:r>
              <a:rPr lang="en-BE" dirty="0"/>
              <a:t>h</a:t>
            </a:r>
            <a:r>
              <a:rPr lang="en-GB" dirty="0"/>
              <a:t>e</a:t>
            </a:r>
            <a:r>
              <a:rPr lang="en-BE" dirty="0"/>
              <a:t> </a:t>
            </a:r>
            <a:r>
              <a:rPr lang="en-GB" dirty="0"/>
              <a:t>c</a:t>
            </a:r>
            <a:r>
              <a:rPr lang="en-BE" dirty="0"/>
              <a:t>u</a:t>
            </a:r>
            <a:r>
              <a:rPr lang="en-GB" dirty="0"/>
              <a:t>r</a:t>
            </a:r>
            <a:r>
              <a:rPr lang="en-BE" dirty="0"/>
              <a:t>r</a:t>
            </a:r>
            <a:r>
              <a:rPr lang="en-GB" dirty="0"/>
              <a:t>e</a:t>
            </a:r>
            <a:r>
              <a:rPr lang="en-BE" dirty="0"/>
              <a:t>n</a:t>
            </a:r>
            <a:r>
              <a:rPr lang="en-GB" dirty="0"/>
              <a:t>t</a:t>
            </a:r>
            <a:r>
              <a:rPr lang="en-BE" dirty="0"/>
              <a:t> </a:t>
            </a:r>
            <a:r>
              <a:rPr lang="en-GB" dirty="0"/>
              <a:t>a</a:t>
            </a:r>
            <a:r>
              <a:rPr lang="en-BE" dirty="0"/>
              <a:t>n</a:t>
            </a:r>
            <a:r>
              <a:rPr lang="en-GB" dirty="0"/>
              <a:t>d</a:t>
            </a:r>
            <a:r>
              <a:rPr lang="en-BE" dirty="0"/>
              <a:t> </a:t>
            </a:r>
            <a:r>
              <a:rPr lang="en-GB" dirty="0"/>
              <a:t>e</a:t>
            </a:r>
            <a:r>
              <a:rPr lang="en-BE" dirty="0"/>
              <a:t>x</a:t>
            </a:r>
            <a:r>
              <a:rPr lang="en-GB" dirty="0"/>
              <a:t>p</a:t>
            </a:r>
            <a:r>
              <a:rPr lang="en-BE" dirty="0"/>
              <a:t>e</a:t>
            </a:r>
            <a:r>
              <a:rPr lang="en-GB" dirty="0"/>
              <a:t>c</a:t>
            </a:r>
            <a:r>
              <a:rPr lang="en-BE" dirty="0"/>
              <a:t>t</a:t>
            </a:r>
            <a:r>
              <a:rPr lang="en-GB" dirty="0"/>
              <a:t>e</a:t>
            </a:r>
            <a:r>
              <a:rPr lang="en-BE" dirty="0"/>
              <a:t>d </a:t>
            </a:r>
            <a:r>
              <a:rPr lang="en-GB" dirty="0" err="1"/>
              <a:t>i</a:t>
            </a:r>
            <a:r>
              <a:rPr lang="en-BE" dirty="0"/>
              <a:t>m</a:t>
            </a:r>
            <a:r>
              <a:rPr lang="en-GB" dirty="0"/>
              <a:t>p</a:t>
            </a:r>
            <a:r>
              <a:rPr lang="en-BE" dirty="0"/>
              <a:t>a</a:t>
            </a:r>
            <a:r>
              <a:rPr lang="en-GB" dirty="0"/>
              <a:t>c</a:t>
            </a:r>
            <a:r>
              <a:rPr lang="en-BE" dirty="0"/>
              <a:t>t </a:t>
            </a:r>
            <a:r>
              <a:rPr lang="en-GB" dirty="0"/>
              <a:t>o</a:t>
            </a:r>
            <a:r>
              <a:rPr lang="en-BE" dirty="0"/>
              <a:t>n </a:t>
            </a:r>
            <a:r>
              <a:rPr lang="en-GB" dirty="0"/>
              <a:t>t</a:t>
            </a:r>
            <a:r>
              <a:rPr lang="en-BE" dirty="0"/>
              <a:t>h</a:t>
            </a:r>
            <a:r>
              <a:rPr lang="en-GB" dirty="0"/>
              <a:t>e</a:t>
            </a:r>
            <a:r>
              <a:rPr lang="en-BE" dirty="0"/>
              <a:t> </a:t>
            </a:r>
            <a:r>
              <a:rPr lang="en-GB" dirty="0"/>
              <a:t>n</a:t>
            </a:r>
            <a:r>
              <a:rPr lang="en-BE" dirty="0"/>
              <a:t>u</a:t>
            </a:r>
            <a:r>
              <a:rPr lang="en-GB" dirty="0"/>
              <a:t>m</a:t>
            </a:r>
            <a:r>
              <a:rPr lang="en-BE" dirty="0"/>
              <a:t>b</a:t>
            </a:r>
            <a:r>
              <a:rPr lang="en-GB" dirty="0"/>
              <a:t>e</a:t>
            </a:r>
            <a:r>
              <a:rPr lang="en-BE" dirty="0"/>
              <a:t>r </a:t>
            </a:r>
            <a:r>
              <a:rPr lang="en-GB" dirty="0"/>
              <a:t>c</a:t>
            </a:r>
            <a:r>
              <a:rPr lang="en-BE" dirty="0" err="1"/>
              <a:t>i</a:t>
            </a:r>
            <a:r>
              <a:rPr lang="en-GB" dirty="0"/>
              <a:t>t</a:t>
            </a:r>
            <a:r>
              <a:rPr lang="en-BE" dirty="0" err="1"/>
              <a:t>i</a:t>
            </a:r>
            <a:r>
              <a:rPr lang="en-GB" dirty="0"/>
              <a:t>z</a:t>
            </a:r>
            <a:r>
              <a:rPr lang="en-BE" dirty="0"/>
              <a:t>e</a:t>
            </a:r>
            <a:r>
              <a:rPr lang="en-GB" dirty="0"/>
              <a:t>n</a:t>
            </a:r>
            <a:r>
              <a:rPr lang="en-BE" dirty="0"/>
              <a:t>s </a:t>
            </a:r>
            <a:r>
              <a:rPr lang="en-GB" dirty="0"/>
              <a:t>w</a:t>
            </a:r>
            <a:r>
              <a:rPr lang="en-BE" dirty="0" err="1"/>
              <a:t>i</a:t>
            </a:r>
            <a:r>
              <a:rPr lang="en-GB" dirty="0"/>
              <a:t>t</a:t>
            </a:r>
            <a:r>
              <a:rPr lang="en-BE" dirty="0"/>
              <a:t>h</a:t>
            </a:r>
            <a:r>
              <a:rPr lang="en-GB" dirty="0" err="1"/>
              <a:t>i</a:t>
            </a:r>
            <a:r>
              <a:rPr lang="en-BE" dirty="0"/>
              <a:t>n </a:t>
            </a:r>
            <a:r>
              <a:rPr lang="en-GB" dirty="0"/>
              <a:t>E</a:t>
            </a:r>
            <a:r>
              <a:rPr lang="en-BE" dirty="0"/>
              <a:t>u</a:t>
            </a:r>
            <a:r>
              <a:rPr lang="en-GB" dirty="0"/>
              <a:t>r</a:t>
            </a:r>
            <a:r>
              <a:rPr lang="en-BE" dirty="0"/>
              <a:t>o</a:t>
            </a:r>
            <a:r>
              <a:rPr lang="en-GB" dirty="0"/>
              <a:t>p</a:t>
            </a:r>
            <a:r>
              <a:rPr lang="en-BE" dirty="0"/>
              <a:t>e </a:t>
            </a:r>
            <a:r>
              <a:rPr lang="en-GB" dirty="0"/>
              <a:t>a</a:t>
            </a:r>
            <a:r>
              <a:rPr lang="en-BE" dirty="0"/>
              <a:t> </a:t>
            </a:r>
            <a:r>
              <a:rPr lang="en-GB" dirty="0"/>
              <a:t>s</a:t>
            </a:r>
            <a:r>
              <a:rPr lang="en-BE" dirty="0"/>
              <a:t> </a:t>
            </a:r>
            <a:r>
              <a:rPr lang="en-GB" dirty="0"/>
              <a:t>a</a:t>
            </a:r>
            <a:r>
              <a:rPr lang="en-BE" dirty="0"/>
              <a:t> </a:t>
            </a:r>
            <a:r>
              <a:rPr lang="en-GB" dirty="0"/>
              <a:t>d</a:t>
            </a:r>
            <a:r>
              <a:rPr lang="en-BE" dirty="0" err="1"/>
              <a:t>i</a:t>
            </a:r>
            <a:r>
              <a:rPr lang="en-GB" dirty="0"/>
              <a:t>r</a:t>
            </a:r>
            <a:r>
              <a:rPr lang="en-BE" dirty="0"/>
              <a:t>e</a:t>
            </a:r>
            <a:r>
              <a:rPr lang="en-GB" dirty="0"/>
              <a:t>c</a:t>
            </a:r>
            <a:r>
              <a:rPr lang="en-BE" dirty="0"/>
              <a:t>t </a:t>
            </a:r>
            <a:r>
              <a:rPr lang="en-GB" dirty="0"/>
              <a:t>r</a:t>
            </a:r>
            <a:r>
              <a:rPr lang="en-BE" dirty="0"/>
              <a:t>e</a:t>
            </a:r>
            <a:r>
              <a:rPr lang="en-GB" dirty="0"/>
              <a:t>s</a:t>
            </a:r>
            <a:r>
              <a:rPr lang="en-BE" dirty="0"/>
              <a:t>u</a:t>
            </a:r>
            <a:r>
              <a:rPr lang="en-GB" dirty="0"/>
              <a:t>l</a:t>
            </a:r>
            <a:r>
              <a:rPr lang="en-BE" dirty="0"/>
              <a:t>t </a:t>
            </a:r>
            <a:r>
              <a:rPr lang="en-GB" dirty="0"/>
              <a:t>o</a:t>
            </a:r>
            <a:r>
              <a:rPr lang="en-BE" dirty="0"/>
              <a:t>f </a:t>
            </a:r>
            <a:r>
              <a:rPr lang="en-GB" dirty="0"/>
              <a:t>o</a:t>
            </a:r>
            <a:r>
              <a:rPr lang="en-BE" dirty="0"/>
              <a:t>u</a:t>
            </a:r>
            <a:r>
              <a:rPr lang="en-GB" dirty="0"/>
              <a:t>r</a:t>
            </a:r>
            <a:r>
              <a:rPr lang="en-BE" dirty="0"/>
              <a:t> </a:t>
            </a:r>
            <a:r>
              <a:rPr lang="en-GB" dirty="0"/>
              <a:t>w</a:t>
            </a:r>
            <a:r>
              <a:rPr lang="en-BE" dirty="0"/>
              <a:t>o</a:t>
            </a:r>
            <a:r>
              <a:rPr lang="en-GB" dirty="0"/>
              <a:t>r</a:t>
            </a:r>
            <a:r>
              <a:rPr lang="en-BE" dirty="0"/>
              <a:t>k. </a:t>
            </a:r>
          </a:p>
        </p:txBody>
      </p:sp>
      <p:sp>
        <p:nvSpPr>
          <p:cNvPr id="4" name="Slide Number Placeholder 3"/>
          <p:cNvSpPr>
            <a:spLocks noGrp="1"/>
          </p:cNvSpPr>
          <p:nvPr>
            <p:ph type="sldNum" sz="quarter" idx="5"/>
          </p:nvPr>
        </p:nvSpPr>
        <p:spPr/>
        <p:txBody>
          <a:bodyPr/>
          <a:lstStyle/>
          <a:p>
            <a:fld id="{AF23AE30-D024-F048-B6A0-908E9004EA31}" type="slidenum">
              <a:rPr lang="fr-FR" smtClean="0"/>
              <a:t>2</a:t>
            </a:fld>
            <a:endParaRPr lang="fr-FR"/>
          </a:p>
        </p:txBody>
      </p:sp>
    </p:spTree>
    <p:extLst>
      <p:ext uri="{BB962C8B-B14F-4D97-AF65-F5344CB8AC3E}">
        <p14:creationId xmlns:p14="http://schemas.microsoft.com/office/powerpoint/2010/main" val="1442198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Critical situations require a complex and unified response. CHRODIS PLUS envisions a Europe free of preventable diseases and NOW is the time each stakeholder needs to prepare in order to </a:t>
            </a:r>
            <a:r>
              <a:rPr lang="en-US" sz="1200" kern="1200" dirty="0" err="1">
                <a:solidFill>
                  <a:schemeClr val="tx1"/>
                </a:solidFill>
                <a:effectLst/>
                <a:latin typeface="+mn-lt"/>
                <a:ea typeface="+mn-ea"/>
                <a:cs typeface="+mn-cs"/>
              </a:rPr>
              <a:t>maximise</a:t>
            </a:r>
            <a:r>
              <a:rPr lang="en-US" sz="1200" kern="1200" dirty="0">
                <a:solidFill>
                  <a:schemeClr val="tx1"/>
                </a:solidFill>
                <a:effectLst/>
                <a:latin typeface="+mn-lt"/>
                <a:ea typeface="+mn-ea"/>
                <a:cs typeface="+mn-cs"/>
              </a:rPr>
              <a:t> the benefits of CHRODIS PLUS outcomes in their country/institution, so I invite everyone who is in a position to stimulate changes to join forces.</a:t>
            </a:r>
          </a:p>
          <a:p>
            <a:r>
              <a:rPr lang="en-US" sz="1200" kern="1200" dirty="0">
                <a:solidFill>
                  <a:schemeClr val="tx1"/>
                </a:solidFill>
                <a:effectLst/>
                <a:latin typeface="+mn-lt"/>
                <a:ea typeface="+mn-ea"/>
                <a:cs typeface="+mn-cs"/>
              </a:rPr>
              <a:t>With CH+ we would expect benefits for all:</a:t>
            </a:r>
          </a:p>
          <a:p>
            <a:r>
              <a:rPr lang="it-IT" sz="1200" b="1" kern="1200" dirty="0">
                <a:solidFill>
                  <a:schemeClr val="tx1"/>
                </a:solidFill>
                <a:effectLst/>
                <a:latin typeface="+mn-lt"/>
                <a:ea typeface="+mn-ea"/>
                <a:cs typeface="+mn-cs"/>
              </a:rPr>
              <a:t>Policy </a:t>
            </a:r>
            <a:r>
              <a:rPr lang="it-IT" sz="1200" b="1" kern="1200" dirty="0" err="1">
                <a:solidFill>
                  <a:schemeClr val="tx1"/>
                </a:solidFill>
                <a:effectLst/>
                <a:latin typeface="+mn-lt"/>
                <a:ea typeface="+mn-ea"/>
                <a:cs typeface="+mn-cs"/>
              </a:rPr>
              <a:t>makers</a:t>
            </a:r>
            <a:r>
              <a:rPr lang="en-US"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Provide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evidence</a:t>
            </a:r>
            <a:r>
              <a:rPr lang="it-IT" sz="1200" kern="1200" dirty="0">
                <a:solidFill>
                  <a:schemeClr val="tx1"/>
                </a:solidFill>
                <a:effectLst/>
                <a:latin typeface="+mn-lt"/>
                <a:ea typeface="+mn-ea"/>
                <a:cs typeface="+mn-cs"/>
              </a:rPr>
              <a:t> on </a:t>
            </a:r>
            <a:r>
              <a:rPr lang="it-IT" sz="1200" kern="1200" dirty="0" err="1">
                <a:solidFill>
                  <a:schemeClr val="tx1"/>
                </a:solidFill>
                <a:effectLst/>
                <a:latin typeface="+mn-lt"/>
                <a:ea typeface="+mn-ea"/>
                <a:cs typeface="+mn-cs"/>
              </a:rPr>
              <a:t>effective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interventions</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that</a:t>
            </a:r>
            <a:r>
              <a:rPr lang="it-IT" sz="1200" kern="1200" dirty="0">
                <a:solidFill>
                  <a:schemeClr val="tx1"/>
                </a:solidFill>
                <a:effectLst/>
                <a:latin typeface="+mn-lt"/>
                <a:ea typeface="+mn-ea"/>
                <a:cs typeface="+mn-cs"/>
              </a:rPr>
              <a:t> can </a:t>
            </a:r>
            <a:r>
              <a:rPr lang="it-IT" sz="1200" kern="1200" dirty="0" err="1">
                <a:solidFill>
                  <a:schemeClr val="tx1"/>
                </a:solidFill>
                <a:effectLst/>
                <a:latin typeface="+mn-lt"/>
                <a:ea typeface="+mn-ea"/>
                <a:cs typeface="+mn-cs"/>
              </a:rPr>
              <a:t>represent</a:t>
            </a:r>
            <a:r>
              <a:rPr lang="it-IT" sz="1200" kern="1200" dirty="0">
                <a:solidFill>
                  <a:schemeClr val="tx1"/>
                </a:solidFill>
                <a:effectLst/>
                <a:latin typeface="+mn-lt"/>
                <a:ea typeface="+mn-ea"/>
                <a:cs typeface="+mn-cs"/>
              </a:rPr>
              <a:t> the </a:t>
            </a:r>
            <a:r>
              <a:rPr lang="it-IT" sz="1200" kern="1200" dirty="0" err="1">
                <a:solidFill>
                  <a:schemeClr val="tx1"/>
                </a:solidFill>
                <a:effectLst/>
                <a:latin typeface="+mn-lt"/>
                <a:ea typeface="+mn-ea"/>
                <a:cs typeface="+mn-cs"/>
              </a:rPr>
              <a:t>basis</a:t>
            </a:r>
            <a:r>
              <a:rPr lang="it-IT" sz="1200" kern="1200" dirty="0">
                <a:solidFill>
                  <a:schemeClr val="tx1"/>
                </a:solidFill>
                <a:effectLst/>
                <a:latin typeface="+mn-lt"/>
                <a:ea typeface="+mn-ea"/>
                <a:cs typeface="+mn-cs"/>
              </a:rPr>
              <a:t> to </a:t>
            </a:r>
            <a:r>
              <a:rPr lang="it-IT" sz="1200" kern="1200" dirty="0" err="1">
                <a:solidFill>
                  <a:schemeClr val="tx1"/>
                </a:solidFill>
                <a:effectLst/>
                <a:latin typeface="+mn-lt"/>
                <a:ea typeface="+mn-ea"/>
                <a:cs typeface="+mn-cs"/>
              </a:rPr>
              <a:t>inform</a:t>
            </a:r>
            <a:r>
              <a:rPr lang="it-IT" sz="1200" kern="1200" dirty="0">
                <a:solidFill>
                  <a:schemeClr val="tx1"/>
                </a:solidFill>
                <a:effectLst/>
                <a:latin typeface="+mn-lt"/>
                <a:ea typeface="+mn-ea"/>
                <a:cs typeface="+mn-cs"/>
              </a:rPr>
              <a:t> policy</a:t>
            </a:r>
            <a:endParaRPr lang="en-US" sz="1200" kern="1200" dirty="0">
              <a:solidFill>
                <a:schemeClr val="tx1"/>
              </a:solidFill>
              <a:effectLst/>
              <a:latin typeface="+mn-lt"/>
              <a:ea typeface="+mn-ea"/>
              <a:cs typeface="+mn-cs"/>
            </a:endParaRPr>
          </a:p>
          <a:p>
            <a:r>
              <a:rPr lang="it-IT" sz="1200" b="1" kern="1200" dirty="0" err="1">
                <a:solidFill>
                  <a:schemeClr val="tx1"/>
                </a:solidFill>
                <a:effectLst/>
                <a:latin typeface="+mn-lt"/>
                <a:ea typeface="+mn-ea"/>
                <a:cs typeface="+mn-cs"/>
              </a:rPr>
              <a:t>Stakeholders</a:t>
            </a:r>
            <a:r>
              <a:rPr lang="en-US" sz="1200" kern="1200" dirty="0">
                <a:solidFill>
                  <a:schemeClr val="tx1"/>
                </a:solidFill>
                <a:effectLst/>
                <a:latin typeface="+mn-lt"/>
                <a:ea typeface="+mn-ea"/>
                <a:cs typeface="+mn-cs"/>
              </a:rPr>
              <a:t>-</a:t>
            </a:r>
            <a:r>
              <a:rPr lang="it-IT" sz="1200" kern="1200" dirty="0" err="1">
                <a:solidFill>
                  <a:schemeClr val="tx1"/>
                </a:solidFill>
                <a:effectLst/>
                <a:latin typeface="+mn-lt"/>
                <a:ea typeface="+mn-ea"/>
                <a:cs typeface="+mn-cs"/>
              </a:rPr>
              <a:t>Provide</a:t>
            </a:r>
            <a:r>
              <a:rPr lang="it-IT" sz="1200" kern="1200" dirty="0">
                <a:solidFill>
                  <a:schemeClr val="tx1"/>
                </a:solidFill>
                <a:effectLst/>
                <a:latin typeface="+mn-lt"/>
                <a:ea typeface="+mn-ea"/>
                <a:cs typeface="+mn-cs"/>
              </a:rPr>
              <a:t> a </a:t>
            </a:r>
            <a:r>
              <a:rPr lang="it-IT" sz="1200" kern="1200" dirty="0" err="1">
                <a:solidFill>
                  <a:schemeClr val="tx1"/>
                </a:solidFill>
                <a:effectLst/>
                <a:latin typeface="+mn-lt"/>
                <a:ea typeface="+mn-ea"/>
                <a:cs typeface="+mn-cs"/>
              </a:rPr>
              <a:t>cost-effective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effective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intervention</a:t>
            </a:r>
            <a:r>
              <a:rPr lang="it-IT" sz="1200" kern="1200" dirty="0">
                <a:solidFill>
                  <a:schemeClr val="tx1"/>
                </a:solidFill>
                <a:effectLst/>
                <a:latin typeface="+mn-lt"/>
                <a:ea typeface="+mn-ea"/>
                <a:cs typeface="+mn-cs"/>
              </a:rPr>
              <a:t> to be </a:t>
            </a:r>
            <a:r>
              <a:rPr lang="it-IT" sz="1200" kern="1200" dirty="0" err="1">
                <a:solidFill>
                  <a:schemeClr val="tx1"/>
                </a:solidFill>
                <a:effectLst/>
                <a:latin typeface="+mn-lt"/>
                <a:ea typeface="+mn-ea"/>
                <a:cs typeface="+mn-cs"/>
              </a:rPr>
              <a:t>applied</a:t>
            </a:r>
            <a:r>
              <a:rPr lang="it-IT" sz="1200" kern="1200" dirty="0">
                <a:solidFill>
                  <a:schemeClr val="tx1"/>
                </a:solidFill>
                <a:effectLst/>
                <a:latin typeface="+mn-lt"/>
                <a:ea typeface="+mn-ea"/>
                <a:cs typeface="+mn-cs"/>
              </a:rPr>
              <a:t> in </a:t>
            </a:r>
            <a:r>
              <a:rPr lang="it-IT" sz="1200" kern="1200" dirty="0" err="1">
                <a:solidFill>
                  <a:schemeClr val="tx1"/>
                </a:solidFill>
                <a:effectLst/>
                <a:latin typeface="+mn-lt"/>
                <a:ea typeface="+mn-ea"/>
                <a:cs typeface="+mn-cs"/>
              </a:rPr>
              <a:t>different</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contexts</a:t>
            </a:r>
            <a:endParaRPr lang="en-US" sz="1200" kern="1200" dirty="0">
              <a:solidFill>
                <a:schemeClr val="tx1"/>
              </a:solidFill>
              <a:effectLst/>
              <a:latin typeface="+mn-lt"/>
              <a:ea typeface="+mn-ea"/>
              <a:cs typeface="+mn-cs"/>
            </a:endParaRPr>
          </a:p>
          <a:p>
            <a:r>
              <a:rPr lang="it-IT" sz="1200" b="1" kern="1200" dirty="0" err="1">
                <a:solidFill>
                  <a:schemeClr val="tx1"/>
                </a:solidFill>
                <a:effectLst/>
                <a:latin typeface="+mn-lt"/>
                <a:ea typeface="+mn-ea"/>
                <a:cs typeface="+mn-cs"/>
              </a:rPr>
              <a:t>Patients</a:t>
            </a:r>
            <a:r>
              <a:rPr lang="it-IT" sz="1200" kern="1200" dirty="0" err="1">
                <a:solidFill>
                  <a:schemeClr val="tx1"/>
                </a:solidFill>
                <a:effectLst/>
                <a:latin typeface="+mn-lt"/>
                <a:ea typeface="+mn-ea"/>
                <a:cs typeface="+mn-cs"/>
              </a:rPr>
              <a:t>-Receive</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comprehensive</a:t>
            </a:r>
            <a:r>
              <a:rPr lang="it-IT" sz="1200" kern="1200" dirty="0">
                <a:solidFill>
                  <a:schemeClr val="tx1"/>
                </a:solidFill>
                <a:effectLst/>
                <a:latin typeface="+mn-lt"/>
                <a:ea typeface="+mn-ea"/>
                <a:cs typeface="+mn-cs"/>
              </a:rPr>
              <a:t> of care </a:t>
            </a:r>
            <a:r>
              <a:rPr lang="it-IT" sz="1200" kern="1200" dirty="0" err="1">
                <a:solidFill>
                  <a:schemeClr val="tx1"/>
                </a:solidFill>
                <a:effectLst/>
                <a:latin typeface="+mn-lt"/>
                <a:ea typeface="+mn-ea"/>
                <a:cs typeface="+mn-cs"/>
              </a:rPr>
              <a:t>centered</a:t>
            </a:r>
            <a:r>
              <a:rPr lang="it-IT" sz="1200" kern="1200" dirty="0">
                <a:solidFill>
                  <a:schemeClr val="tx1"/>
                </a:solidFill>
                <a:effectLst/>
                <a:latin typeface="+mn-lt"/>
                <a:ea typeface="+mn-ea"/>
                <a:cs typeface="+mn-cs"/>
              </a:rPr>
              <a:t> on </a:t>
            </a:r>
            <a:r>
              <a:rPr lang="it-IT" sz="1200" kern="1200" dirty="0" err="1">
                <a:solidFill>
                  <a:schemeClr val="tx1"/>
                </a:solidFill>
                <a:effectLst/>
                <a:latin typeface="+mn-lt"/>
                <a:ea typeface="+mn-ea"/>
                <a:cs typeface="+mn-cs"/>
              </a:rPr>
              <a:t>needs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With </a:t>
            </a:r>
            <a:r>
              <a:rPr lang="fr-FR" sz="1200" kern="1200" dirty="0">
                <a:solidFill>
                  <a:schemeClr val="tx1"/>
                </a:solidFill>
                <a:effectLst/>
                <a:latin typeface="+mn-lt"/>
                <a:ea typeface="+mn-ea"/>
                <a:cs typeface="+mn-cs"/>
              </a:rPr>
              <a:t>more </a:t>
            </a:r>
            <a:r>
              <a:rPr lang="fr-FR" sz="1200" kern="1200" dirty="0" err="1">
                <a:solidFill>
                  <a:schemeClr val="tx1"/>
                </a:solidFill>
                <a:effectLst/>
                <a:latin typeface="+mn-lt"/>
                <a:ea typeface="+mn-ea"/>
                <a:cs typeface="+mn-cs"/>
              </a:rPr>
              <a:t>than</a:t>
            </a:r>
            <a:r>
              <a:rPr lang="fr-FR" sz="1200" kern="1200" dirty="0">
                <a:solidFill>
                  <a:schemeClr val="tx1"/>
                </a:solidFill>
                <a:effectLst/>
                <a:latin typeface="+mn-lt"/>
                <a:ea typeface="+mn-ea"/>
                <a:cs typeface="+mn-cs"/>
              </a:rPr>
              <a:t> 21 pilot sites </a:t>
            </a:r>
            <a:r>
              <a:rPr lang="fr-FR" sz="1200" kern="1200" dirty="0" err="1">
                <a:solidFill>
                  <a:schemeClr val="tx1"/>
                </a:solidFill>
                <a:effectLst/>
                <a:latin typeface="+mn-lt"/>
                <a:ea typeface="+mn-ea"/>
                <a:cs typeface="+mn-cs"/>
              </a:rPr>
              <a:t>successfully</a:t>
            </a:r>
            <a:r>
              <a:rPr lang="fr-FR" sz="1200" kern="1200" dirty="0">
                <a:solidFill>
                  <a:schemeClr val="tx1"/>
                </a:solidFill>
                <a:effectLst/>
                <a:latin typeface="+mn-lt"/>
                <a:ea typeface="+mn-ea"/>
                <a:cs typeface="+mn-cs"/>
              </a:rPr>
              <a:t> running </a:t>
            </a:r>
            <a:r>
              <a:rPr lang="fr-FR" sz="1200" kern="1200" dirty="0" err="1">
                <a:solidFill>
                  <a:schemeClr val="tx1"/>
                </a:solidFill>
                <a:effectLst/>
                <a:latin typeface="+mn-lt"/>
                <a:ea typeface="+mn-ea"/>
                <a:cs typeface="+mn-cs"/>
              </a:rPr>
              <a:t>implementation</a:t>
            </a:r>
            <a:r>
              <a:rPr lang="fr-FR" sz="1200" kern="1200" dirty="0">
                <a:solidFill>
                  <a:schemeClr val="tx1"/>
                </a:solidFill>
                <a:effectLst/>
                <a:latin typeface="+mn-lt"/>
                <a:ea typeface="+mn-ea"/>
                <a:cs typeface="+mn-cs"/>
              </a:rPr>
              <a:t> of</a:t>
            </a:r>
            <a:r>
              <a:rPr lang="en-US" sz="1200" kern="1200" dirty="0">
                <a:solidFill>
                  <a:schemeClr val="tx1"/>
                </a:solidFill>
                <a:effectLst/>
                <a:latin typeface="+mn-lt"/>
                <a:ea typeface="+mn-ea"/>
                <a:cs typeface="+mn-cs"/>
              </a:rPr>
              <a:t> the good practice we have </a:t>
            </a:r>
            <a:r>
              <a:rPr lang="en-US" sz="1200" b="1" kern="1200" dirty="0">
                <a:solidFill>
                  <a:schemeClr val="tx1"/>
                </a:solidFill>
                <a:effectLst/>
                <a:latin typeface="+mn-lt"/>
                <a:ea typeface="+mn-ea"/>
                <a:cs typeface="+mn-cs"/>
              </a:rPr>
              <a:t>directly reached 7817 EU citizens</a:t>
            </a:r>
            <a:r>
              <a:rPr lang="en-US" sz="1200" kern="1200" dirty="0">
                <a:solidFill>
                  <a:schemeClr val="tx1"/>
                </a:solidFill>
                <a:effectLst/>
                <a:latin typeface="+mn-lt"/>
                <a:ea typeface="+mn-ea"/>
                <a:cs typeface="+mn-cs"/>
              </a:rPr>
              <a:t> (and rising) and brought significant change in their life.</a:t>
            </a: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Indirect benefits through publicity, patient environment, scientific network</a:t>
            </a:r>
            <a:r>
              <a:rPr lang="fr-BE" sz="1200" b="1" kern="1200" dirty="0">
                <a:solidFill>
                  <a:schemeClr val="tx1"/>
                </a:solidFill>
                <a:effectLst/>
                <a:latin typeface="+mn-lt"/>
                <a:ea typeface="+mn-ea"/>
                <a:cs typeface="+mn-cs"/>
              </a:rPr>
              <a:t> is a 10 or even 100 times bigger.</a:t>
            </a:r>
            <a:r>
              <a:rPr lang="fr-BE" sz="1200" kern="1200" dirty="0">
                <a:solidFill>
                  <a:schemeClr val="tx1"/>
                </a:solidFill>
                <a:effectLst/>
                <a:latin typeface="+mn-lt"/>
                <a:ea typeface="+mn-ea"/>
                <a:cs typeface="+mn-cs"/>
              </a:rPr>
              <a:t> Just to understand this i can give one pilot site example where </a:t>
            </a:r>
            <a:r>
              <a:rPr lang="is-IS" sz="1200" b="1" kern="1200" dirty="0">
                <a:solidFill>
                  <a:schemeClr val="tx1"/>
                </a:solidFill>
                <a:effectLst/>
                <a:latin typeface="+mn-lt"/>
                <a:ea typeface="+mn-ea"/>
                <a:cs typeface="+mn-cs"/>
              </a:rPr>
              <a:t>planned impact to number of patients/citizens at the end of implementation is </a:t>
            </a:r>
            <a:r>
              <a:rPr lang="is-IS" sz="1200" kern="1200" dirty="0">
                <a:solidFill>
                  <a:schemeClr val="tx1"/>
                </a:solidFill>
                <a:effectLst/>
                <a:latin typeface="+mn-lt"/>
                <a:ea typeface="+mn-ea"/>
                <a:cs typeface="+mn-cs"/>
              </a:rPr>
              <a:t>324 000. </a:t>
            </a:r>
            <a:r>
              <a:rPr lang="en-US" sz="1200" kern="1200" dirty="0">
                <a:solidFill>
                  <a:schemeClr val="tx1"/>
                </a:solidFill>
                <a:effectLst/>
                <a:latin typeface="+mn-lt"/>
                <a:ea typeface="+mn-ea"/>
                <a:cs typeface="+mn-cs"/>
              </a:rPr>
              <a:t>The Directorate of Health (DOHI, Iceland) will implement (elements of) JOGG within the “Health Promoting Community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(HPC), an umbrella for comprehensive health promotion work in municipalities, including Pre-, Compulsory- and Upper secondary schools. Its main aim is to support communities/schools to create supportive environments that promote healthy lifestyle, health and well-being for all.</a:t>
            </a:r>
            <a:r>
              <a:rPr lang="is-IS" sz="1200" kern="1200" dirty="0">
                <a:solidFill>
                  <a:schemeClr val="tx1"/>
                </a:solidFill>
                <a:effectLst/>
                <a:latin typeface="+mn-lt"/>
                <a:ea typeface="+mn-ea"/>
                <a:cs typeface="+mn-cs"/>
              </a:rPr>
              <a:t>More municipalities are joining and for example by the end of October at least 91%* of the population will live in a Health promoting community *Of 356.991 (total population in Iceland January 2019).</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b="1" kern="1200" dirty="0">
                <a:solidFill>
                  <a:schemeClr val="tx1"/>
                </a:solidFill>
                <a:effectLst/>
                <a:latin typeface="+mn-lt"/>
                <a:ea typeface="+mn-ea"/>
                <a:cs typeface="+mn-cs"/>
              </a:rPr>
              <a:t>Added value to Member states </a:t>
            </a:r>
            <a:r>
              <a:rPr lang="en-US" sz="1200" kern="1200" dirty="0">
                <a:solidFill>
                  <a:schemeClr val="tx1"/>
                </a:solidFill>
                <a:effectLst/>
                <a:latin typeface="+mn-lt"/>
                <a:ea typeface="+mn-ea"/>
                <a:cs typeface="+mn-cs"/>
              </a:rPr>
              <a:t>can be described by another example of successful implementation of “Multimodal Training Intervention in Communities an Approach to Successful Aging”. </a:t>
            </a:r>
            <a:r>
              <a:rPr lang="uz-Cyrl-UZ" sz="1200" kern="1200" dirty="0">
                <a:solidFill>
                  <a:schemeClr val="tx1"/>
                </a:solidFill>
                <a:effectLst/>
                <a:latin typeface="+mn-lt"/>
                <a:ea typeface="+mn-ea"/>
                <a:cs typeface="+mn-cs"/>
              </a:rPr>
              <a:t>The program has received quite a lot of publicity, both in connection with Chrodis+, the implementation in Spain and Lithuania and last but not least in Icelandic media. The good practice owners get a lot of enquiries about the program, and many municipalities have now shown strong interest in implementing it in Iceland. The government is also showing an interest in participating in the costs of the program in the municipalities since it greatly benefits the Icelandic state as a whole (not just the municipalities).</a:t>
            </a:r>
            <a:r>
              <a:rPr lang="uz-Cyrl-UZ" sz="1200" b="1" kern="1200" dirty="0">
                <a:solidFill>
                  <a:schemeClr val="tx1"/>
                </a:solidFill>
                <a:effectLst/>
                <a:latin typeface="+mn-lt"/>
                <a:ea typeface="+mn-ea"/>
                <a:cs typeface="+mn-cs"/>
              </a:rPr>
              <a:t> </a:t>
            </a:r>
            <a:r>
              <a:rPr lang="uz-Cyrl-UZ" sz="1200" kern="1200" dirty="0">
                <a:solidFill>
                  <a:schemeClr val="tx1"/>
                </a:solidFill>
                <a:effectLst/>
                <a:latin typeface="+mn-lt"/>
                <a:ea typeface="+mn-ea"/>
                <a:cs typeface="+mn-cs"/>
              </a:rPr>
              <a:t>It does not </a:t>
            </a:r>
            <a:r>
              <a:rPr lang="en-GB" sz="1200" kern="1200" dirty="0">
                <a:solidFill>
                  <a:schemeClr val="tx1"/>
                </a:solidFill>
                <a:effectLst/>
                <a:latin typeface="+mn-lt"/>
                <a:ea typeface="+mn-ea"/>
                <a:cs typeface="+mn-cs"/>
              </a:rPr>
              <a:t>surprise</a:t>
            </a:r>
            <a:r>
              <a:rPr lang="uz-Cyrl-UZ" sz="1200" kern="1200" dirty="0">
                <a:solidFill>
                  <a:schemeClr val="tx1"/>
                </a:solidFill>
                <a:effectLst/>
                <a:latin typeface="+mn-lt"/>
                <a:ea typeface="+mn-ea"/>
                <a:cs typeface="+mn-cs"/>
              </a:rPr>
              <a:t> me because if we are able to delay the transition of our current 400 participants into a health institution, then we are talking about savings EUR 38-44 million for each year we manage to delay the transition of the whole group. Note that these savings are only accounting for the direct costs related to housing the people in a health institution. The number therefore excludes costs such as medicine, medical procedures etc</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23AE30-D024-F048-B6A0-908E9004EA31}" type="slidenum">
              <a:rPr lang="fr-FR" smtClean="0"/>
              <a:t>11</a:t>
            </a:fld>
            <a:endParaRPr lang="fr-FR"/>
          </a:p>
        </p:txBody>
      </p:sp>
    </p:spTree>
    <p:extLst>
      <p:ext uri="{BB962C8B-B14F-4D97-AF65-F5344CB8AC3E}">
        <p14:creationId xmlns:p14="http://schemas.microsoft.com/office/powerpoint/2010/main" val="2058635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F23AE30-D024-F048-B6A0-908E9004EA31}" type="slidenum">
              <a:rPr lang="fr-FR" smtClean="0"/>
              <a:t>12</a:t>
            </a:fld>
            <a:endParaRPr lang="fr-FR"/>
          </a:p>
        </p:txBody>
      </p:sp>
    </p:spTree>
    <p:extLst>
      <p:ext uri="{BB962C8B-B14F-4D97-AF65-F5344CB8AC3E}">
        <p14:creationId xmlns:p14="http://schemas.microsoft.com/office/powerpoint/2010/main" val="3603672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Addressing chronic diseases health promotion and primary prevention, multimorbidity</a:t>
            </a:r>
            <a:r>
              <a:rPr lang="en-BE" dirty="0"/>
              <a:t>, </a:t>
            </a:r>
            <a:r>
              <a:rPr lang="en-GB" dirty="0"/>
              <a:t>a</a:t>
            </a:r>
            <a:r>
              <a:rPr lang="en-BE" dirty="0"/>
              <a:t>n</a:t>
            </a:r>
            <a:r>
              <a:rPr lang="en-GB" dirty="0"/>
              <a:t>d</a:t>
            </a:r>
            <a:r>
              <a:rPr lang="en-BE" dirty="0"/>
              <a:t> </a:t>
            </a:r>
            <a:r>
              <a:rPr lang="en-GB" dirty="0"/>
              <a:t>diabetes</a:t>
            </a:r>
          </a:p>
          <a:p>
            <a:endParaRPr lang="en-BE" dirty="0"/>
          </a:p>
        </p:txBody>
      </p:sp>
      <p:sp>
        <p:nvSpPr>
          <p:cNvPr id="4" name="Slide Number Placeholder 3"/>
          <p:cNvSpPr>
            <a:spLocks noGrp="1"/>
          </p:cNvSpPr>
          <p:nvPr>
            <p:ph type="sldNum" sz="quarter" idx="5"/>
          </p:nvPr>
        </p:nvSpPr>
        <p:spPr/>
        <p:txBody>
          <a:bodyPr/>
          <a:lstStyle/>
          <a:p>
            <a:fld id="{AF23AE30-D024-F048-B6A0-908E9004EA31}" type="slidenum">
              <a:rPr lang="fr-FR" smtClean="0"/>
              <a:t>3</a:t>
            </a:fld>
            <a:endParaRPr lang="fr-FR"/>
          </a:p>
        </p:txBody>
      </p:sp>
    </p:spTree>
    <p:extLst>
      <p:ext uri="{BB962C8B-B14F-4D97-AF65-F5344CB8AC3E}">
        <p14:creationId xmlns:p14="http://schemas.microsoft.com/office/powerpoint/2010/main" val="213998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Based on existing approaches to define good practice and a review of existing databases and literature,</a:t>
            </a:r>
          </a:p>
          <a:p>
            <a:r>
              <a:rPr lang="en-GB" dirty="0"/>
              <a:t>a consensus panel of European health promotion experts defined key criteria for the identification of</a:t>
            </a:r>
          </a:p>
          <a:p>
            <a:r>
              <a:rPr lang="en-GB" dirty="0"/>
              <a:t>good practice examples. </a:t>
            </a:r>
            <a:endParaRPr lang="en-BE" dirty="0"/>
          </a:p>
          <a:p>
            <a:endParaRPr lang="en-BE" dirty="0"/>
          </a:p>
          <a:p>
            <a:r>
              <a:rPr lang="en-GB" dirty="0"/>
              <a:t>Final set of criteria recommended for evaluating HPPP interventions</a:t>
            </a:r>
            <a:r>
              <a:rPr lang="en-BE" dirty="0"/>
              <a:t>:</a:t>
            </a:r>
          </a:p>
          <a:p>
            <a:r>
              <a:rPr lang="en-GB" dirty="0"/>
              <a:t>Equity</a:t>
            </a:r>
          </a:p>
          <a:p>
            <a:r>
              <a:rPr lang="en-GB" dirty="0"/>
              <a:t>Comprehensiveness of the intervention</a:t>
            </a:r>
          </a:p>
          <a:p>
            <a:r>
              <a:rPr lang="en-GB" dirty="0"/>
              <a:t>Ethical Considerations</a:t>
            </a:r>
          </a:p>
          <a:p>
            <a:r>
              <a:rPr lang="en-GB" dirty="0"/>
              <a:t>Evaluation</a:t>
            </a:r>
          </a:p>
          <a:p>
            <a:r>
              <a:rPr lang="en-GB" dirty="0"/>
              <a:t>Empowerment and Participation</a:t>
            </a:r>
          </a:p>
          <a:p>
            <a:r>
              <a:rPr lang="en-GB" dirty="0"/>
              <a:t>Target population</a:t>
            </a:r>
          </a:p>
          <a:p>
            <a:r>
              <a:rPr lang="en-GB" dirty="0"/>
              <a:t>Sustainability</a:t>
            </a:r>
          </a:p>
          <a:p>
            <a:r>
              <a:rPr lang="en-GB" dirty="0"/>
              <a:t>Governance and project management</a:t>
            </a:r>
          </a:p>
          <a:p>
            <a:r>
              <a:rPr lang="en-GB" dirty="0"/>
              <a:t>Potential of scalability and transferability</a:t>
            </a:r>
            <a:endParaRPr lang="en-BE" dirty="0"/>
          </a:p>
        </p:txBody>
      </p:sp>
      <p:sp>
        <p:nvSpPr>
          <p:cNvPr id="4" name="Slide Number Placeholder 3"/>
          <p:cNvSpPr>
            <a:spLocks noGrp="1"/>
          </p:cNvSpPr>
          <p:nvPr>
            <p:ph type="sldNum" sz="quarter" idx="5"/>
          </p:nvPr>
        </p:nvSpPr>
        <p:spPr/>
        <p:txBody>
          <a:bodyPr/>
          <a:lstStyle/>
          <a:p>
            <a:fld id="{AF23AE30-D024-F048-B6A0-908E9004EA31}" type="slidenum">
              <a:rPr lang="fr-FR" smtClean="0"/>
              <a:t>4</a:t>
            </a:fld>
            <a:endParaRPr lang="fr-FR"/>
          </a:p>
        </p:txBody>
      </p:sp>
    </p:spTree>
    <p:extLst>
      <p:ext uri="{BB962C8B-B14F-4D97-AF65-F5344CB8AC3E}">
        <p14:creationId xmlns:p14="http://schemas.microsoft.com/office/powerpoint/2010/main" val="4062344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JA CHRODIS defines ‘good practice’ in accordance with the definition by the Food and Agricultural</a:t>
            </a:r>
          </a:p>
          <a:p>
            <a:r>
              <a:rPr lang="en-GB" dirty="0"/>
              <a:t>Organization of the United Nations</a:t>
            </a:r>
            <a:endParaRPr lang="en-BE" dirty="0"/>
          </a:p>
        </p:txBody>
      </p:sp>
      <p:sp>
        <p:nvSpPr>
          <p:cNvPr id="4" name="Slide Number Placeholder 3"/>
          <p:cNvSpPr>
            <a:spLocks noGrp="1"/>
          </p:cNvSpPr>
          <p:nvPr>
            <p:ph type="sldNum" sz="quarter" idx="5"/>
          </p:nvPr>
        </p:nvSpPr>
        <p:spPr/>
        <p:txBody>
          <a:bodyPr/>
          <a:lstStyle/>
          <a:p>
            <a:fld id="{AF23AE30-D024-F048-B6A0-908E9004EA31}" type="slidenum">
              <a:rPr lang="fr-FR" smtClean="0"/>
              <a:t>5</a:t>
            </a:fld>
            <a:endParaRPr lang="fr-FR"/>
          </a:p>
        </p:txBody>
      </p:sp>
    </p:spTree>
    <p:extLst>
      <p:ext uri="{BB962C8B-B14F-4D97-AF65-F5344CB8AC3E}">
        <p14:creationId xmlns:p14="http://schemas.microsoft.com/office/powerpoint/2010/main" val="2747642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A</a:t>
            </a:r>
            <a:r>
              <a:rPr lang="en-GB" dirty="0"/>
              <a:t> broad thematic range of interventions across the life cycle and for various settings as well as examples of policies and strategies.</a:t>
            </a:r>
            <a:endParaRPr lang="en-BE" dirty="0"/>
          </a:p>
          <a:p>
            <a:endParaRPr lang="en-BE" dirty="0"/>
          </a:p>
          <a:p>
            <a:r>
              <a:rPr lang="en-BE" dirty="0"/>
              <a:t>TOYBOX (</a:t>
            </a:r>
            <a:r>
              <a:rPr lang="en-GB" dirty="0"/>
              <a:t>Greece</a:t>
            </a:r>
            <a:r>
              <a:rPr lang="en-BE" dirty="0"/>
              <a:t>)</a:t>
            </a:r>
            <a:r>
              <a:rPr lang="en-GB" dirty="0"/>
              <a:t> European- wide, kindergarten-based, family-involved intervention, focusing on the promotion of healthy snacking and physical activity in preschool children. Pre-natal environment, early childhood, childhood and </a:t>
            </a:r>
            <a:r>
              <a:rPr lang="en-BE" dirty="0"/>
              <a:t>a</a:t>
            </a:r>
            <a:r>
              <a:rPr lang="en-GB" dirty="0"/>
              <a:t>d</a:t>
            </a:r>
            <a:r>
              <a:rPr lang="en-BE" dirty="0"/>
              <a:t>o</a:t>
            </a:r>
            <a:r>
              <a:rPr lang="en-GB" dirty="0"/>
              <a:t>l</a:t>
            </a:r>
            <a:r>
              <a:rPr lang="en-BE" dirty="0"/>
              <a:t>e</a:t>
            </a:r>
            <a:r>
              <a:rPr lang="en-GB" dirty="0" err="1"/>
              <a:t>sc</a:t>
            </a:r>
            <a:r>
              <a:rPr lang="en-BE" dirty="0"/>
              <a:t>e</a:t>
            </a:r>
            <a:r>
              <a:rPr lang="en-GB" dirty="0"/>
              <a:t>n</a:t>
            </a:r>
            <a:r>
              <a:rPr lang="en-BE" dirty="0"/>
              <a:t>c</a:t>
            </a:r>
            <a:r>
              <a:rPr lang="en-GB" dirty="0"/>
              <a:t>e</a:t>
            </a:r>
            <a:r>
              <a:rPr lang="en-BE" dirty="0"/>
              <a:t>.</a:t>
            </a:r>
          </a:p>
          <a:p>
            <a:endParaRPr lang="en-BE" dirty="0"/>
          </a:p>
          <a:p>
            <a:r>
              <a:rPr lang="en-BE" dirty="0"/>
              <a:t>A</a:t>
            </a:r>
            <a:r>
              <a:rPr lang="en-GB" dirty="0"/>
              <a:t>C</a:t>
            </a:r>
            <a:r>
              <a:rPr lang="en-BE" dirty="0"/>
              <a:t>T</a:t>
            </a:r>
            <a:r>
              <a:rPr lang="en-GB" dirty="0"/>
              <a:t>I</a:t>
            </a:r>
            <a:r>
              <a:rPr lang="en-BE" dirty="0"/>
              <a:t>V</a:t>
            </a:r>
            <a:r>
              <a:rPr lang="en-GB" dirty="0"/>
              <a:t>E</a:t>
            </a:r>
            <a:r>
              <a:rPr lang="en-BE" dirty="0"/>
              <a:t> </a:t>
            </a:r>
            <a:r>
              <a:rPr lang="en-GB" dirty="0"/>
              <a:t>S</a:t>
            </a:r>
            <a:r>
              <a:rPr lang="en-BE" dirty="0"/>
              <a:t>C</a:t>
            </a:r>
            <a:r>
              <a:rPr lang="en-GB" dirty="0"/>
              <a:t>H</a:t>
            </a:r>
            <a:r>
              <a:rPr lang="en-BE" dirty="0"/>
              <a:t>O</a:t>
            </a:r>
            <a:r>
              <a:rPr lang="en-GB" dirty="0"/>
              <a:t>O</a:t>
            </a:r>
            <a:r>
              <a:rPr lang="en-BE" dirty="0"/>
              <a:t>L </a:t>
            </a:r>
            <a:r>
              <a:rPr lang="en-GB" dirty="0"/>
              <a:t>F</a:t>
            </a:r>
            <a:r>
              <a:rPr lang="en-BE" dirty="0"/>
              <a:t>L</a:t>
            </a:r>
            <a:r>
              <a:rPr lang="en-GB" dirty="0"/>
              <a:t>A</a:t>
            </a:r>
            <a:r>
              <a:rPr lang="en-BE" dirty="0"/>
              <a:t>G (</a:t>
            </a:r>
            <a:r>
              <a:rPr lang="en-GB" dirty="0"/>
              <a:t>Ireland</a:t>
            </a:r>
            <a:r>
              <a:rPr lang="en-BE" dirty="0"/>
              <a:t>)</a:t>
            </a:r>
            <a:r>
              <a:rPr lang="en-GB" dirty="0"/>
              <a:t> Initiative which aims to enhance levels of physical activity for children through developing a physically active and physically educated school community. Open to all primary, post-primary, special needs education schools and </a:t>
            </a:r>
            <a:r>
              <a:rPr lang="en-GB" dirty="0" err="1"/>
              <a:t>YouthReach</a:t>
            </a:r>
            <a:r>
              <a:rPr lang="en-GB" dirty="0"/>
              <a:t> centres. Pre-natal environment, early childhood, childhood and adolescence</a:t>
            </a:r>
            <a:r>
              <a:rPr lang="en-BE" dirty="0"/>
              <a:t>.</a:t>
            </a:r>
          </a:p>
          <a:p>
            <a:endParaRPr lang="en-BE" dirty="0"/>
          </a:p>
          <a:p>
            <a:r>
              <a:rPr lang="en-BE" dirty="0"/>
              <a:t>J</a:t>
            </a:r>
            <a:r>
              <a:rPr lang="en-GB" dirty="0"/>
              <a:t>O</a:t>
            </a:r>
            <a:r>
              <a:rPr lang="en-BE" dirty="0"/>
              <a:t>G</a:t>
            </a:r>
            <a:r>
              <a:rPr lang="en-GB" dirty="0"/>
              <a:t>G</a:t>
            </a:r>
            <a:r>
              <a:rPr lang="en-BE" dirty="0"/>
              <a:t> (</a:t>
            </a:r>
            <a:r>
              <a:rPr lang="en-GB" dirty="0"/>
              <a:t>The Netherlands</a:t>
            </a:r>
            <a:r>
              <a:rPr lang="en-BE" dirty="0"/>
              <a:t>)</a:t>
            </a:r>
            <a:r>
              <a:rPr lang="en-GB" dirty="0"/>
              <a:t> Community approach in which parents, health professionals, shopkeepers, companies, schools and local authorities collaborate to promote healthy weight to young people (0-19 years), with each city having a JOGG-coordinator planning the various activities. Pre-natal environment, early childhood, childhood and adolescence</a:t>
            </a:r>
            <a:r>
              <a:rPr lang="en-BE" dirty="0"/>
              <a:t>.</a:t>
            </a:r>
            <a:endParaRPr lang="en-GB" dirty="0"/>
          </a:p>
          <a:p>
            <a:endParaRPr lang="en-BE" dirty="0"/>
          </a:p>
          <a:p>
            <a:r>
              <a:rPr lang="en-BE" dirty="0"/>
              <a:t>MULTIMODAL (</a:t>
            </a:r>
            <a:r>
              <a:rPr lang="en-GB" dirty="0"/>
              <a:t>Iceland</a:t>
            </a:r>
            <a:r>
              <a:rPr lang="en-BE" dirty="0"/>
              <a:t>)</a:t>
            </a:r>
            <a:r>
              <a:rPr lang="en-GB" dirty="0"/>
              <a:t> 6-month intervention promoting healthy ageing to older adults, with an emphasis on physical activity. Healthy Ageing</a:t>
            </a:r>
            <a:r>
              <a:rPr lang="en-BE" dirty="0"/>
              <a:t>.</a:t>
            </a:r>
          </a:p>
          <a:p>
            <a:endParaRPr lang="en-BE" dirty="0"/>
          </a:p>
          <a:p>
            <a:r>
              <a:rPr lang="en-BE" dirty="0"/>
              <a:t>LOMBARDY WORKPLACE HP </a:t>
            </a:r>
            <a:r>
              <a:rPr lang="en-GB" dirty="0"/>
              <a:t> </a:t>
            </a:r>
            <a:r>
              <a:rPr lang="en-BE" dirty="0"/>
              <a:t>(</a:t>
            </a:r>
            <a:r>
              <a:rPr lang="en-GB" dirty="0"/>
              <a:t>Italy</a:t>
            </a:r>
            <a:r>
              <a:rPr lang="en-BE" dirty="0"/>
              <a:t>)</a:t>
            </a:r>
            <a:r>
              <a:rPr lang="en-GB" dirty="0"/>
              <a:t> Public-private regional network of associations of enterprises, trade unions and the health system. As part of the European Workplace Health Promotion Network, member companies should implement good practice informational and organisational activities in key areas such as nutrition, tobacco, physical activity, and alcohol.  Adulthood</a:t>
            </a:r>
            <a:r>
              <a:rPr lang="en-BE" dirty="0"/>
              <a:t>.</a:t>
            </a:r>
          </a:p>
        </p:txBody>
      </p:sp>
      <p:sp>
        <p:nvSpPr>
          <p:cNvPr id="4" name="Slide Number Placeholder 3"/>
          <p:cNvSpPr>
            <a:spLocks noGrp="1"/>
          </p:cNvSpPr>
          <p:nvPr>
            <p:ph type="sldNum" sz="quarter" idx="5"/>
          </p:nvPr>
        </p:nvSpPr>
        <p:spPr/>
        <p:txBody>
          <a:bodyPr/>
          <a:lstStyle/>
          <a:p>
            <a:fld id="{AF23AE30-D024-F048-B6A0-908E9004EA31}" type="slidenum">
              <a:rPr lang="fr-FR" smtClean="0"/>
              <a:t>6</a:t>
            </a:fld>
            <a:endParaRPr lang="fr-FR"/>
          </a:p>
        </p:txBody>
      </p:sp>
    </p:spTree>
    <p:extLst>
      <p:ext uri="{BB962C8B-B14F-4D97-AF65-F5344CB8AC3E}">
        <p14:creationId xmlns:p14="http://schemas.microsoft.com/office/powerpoint/2010/main" val="2647318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Europe is paying a heavy price for chronic diseases (CD): it has been estimated that CD cost EU economies 115 billion € or 0.8% of GDP annually; and this figure does not include the additional loss in terms of lower employment rates and productivity of people living with chronic health problems. CHRODIS+ </a:t>
            </a:r>
            <a:r>
              <a:rPr lang="en-GB" sz="1200" kern="1200" dirty="0">
                <a:solidFill>
                  <a:schemeClr val="tx1"/>
                </a:solidFill>
                <a:effectLst/>
                <a:latin typeface="+mn-lt"/>
                <a:ea typeface="+mn-ea"/>
                <a:cs typeface="+mn-cs"/>
              </a:rPr>
              <a:t>Joint Action </a:t>
            </a:r>
            <a:r>
              <a:rPr lang="en-US" sz="1200" kern="1200" dirty="0">
                <a:solidFill>
                  <a:schemeClr val="tx1"/>
                </a:solidFill>
                <a:effectLst/>
                <a:latin typeface="+mn-lt"/>
                <a:ea typeface="+mn-ea"/>
                <a:cs typeface="+mn-cs"/>
              </a:rPr>
              <a:t>is a three-year initiative (2017-2020) funded by the European Commission and </a:t>
            </a:r>
            <a:r>
              <a:rPr lang="en-GB" sz="1200" kern="1200" dirty="0">
                <a:solidFill>
                  <a:schemeClr val="tx1"/>
                </a:solidFill>
                <a:effectLst/>
                <a:latin typeface="+mn-lt"/>
                <a:ea typeface="+mn-ea"/>
                <a:cs typeface="+mn-cs"/>
              </a:rPr>
              <a:t>the participating organizations.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overarching goal of CHRODIS+ is to support Member States through cross-national initiatives identified in JA-CHRODIS to reduce the burden of </a:t>
            </a:r>
            <a:r>
              <a:rPr lang="en-GB" sz="1200" b="1" kern="1200" dirty="0">
                <a:solidFill>
                  <a:schemeClr val="tx1"/>
                </a:solidFill>
                <a:effectLst/>
                <a:latin typeface="+mn-lt"/>
                <a:ea typeface="+mn-ea"/>
                <a:cs typeface="+mn-cs"/>
              </a:rPr>
              <a:t>CHRONIC DISEASES</a:t>
            </a:r>
            <a:r>
              <a:rPr lang="en-GB" sz="1200" kern="1200" dirty="0">
                <a:solidFill>
                  <a:schemeClr val="tx1"/>
                </a:solidFill>
                <a:effectLst/>
                <a:latin typeface="+mn-lt"/>
                <a:ea typeface="+mn-ea"/>
                <a:cs typeface="+mn-cs"/>
              </a:rPr>
              <a:t>, increase the sustainability of health systems and develop human capital.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CH+ is one of few Joint actions where actual/practical </a:t>
            </a:r>
            <a:r>
              <a:rPr lang="en-GB" sz="1200" b="1" kern="1200" cap="all" dirty="0">
                <a:solidFill>
                  <a:schemeClr val="tx1"/>
                </a:solidFill>
                <a:effectLst/>
                <a:latin typeface="+mn-lt"/>
                <a:ea typeface="+mn-ea"/>
                <a:cs typeface="+mn-cs"/>
              </a:rPr>
              <a:t>implementation</a:t>
            </a:r>
            <a:r>
              <a:rPr lang="en-GB" sz="1200" kern="1200" dirty="0">
                <a:solidFill>
                  <a:schemeClr val="tx1"/>
                </a:solidFill>
                <a:effectLst/>
                <a:latin typeface="+mn-lt"/>
                <a:ea typeface="+mn-ea"/>
                <a:cs typeface="+mn-cs"/>
              </a:rPr>
              <a:t> takes a big part of the project. In order to ensure the sustainability and scalability of implemented good practices we have to take this action to the next level and a big role bears to Policy Dialogues with an aim to increase decision-makers’ awareness and acceptance of improved actions to combat chronic diseases. They will result in guidance for health sector stakeholders to achieve</a:t>
            </a:r>
            <a:r>
              <a:rPr lang="en-GB" sz="1200" b="1" kern="1200" dirty="0">
                <a:solidFill>
                  <a:schemeClr val="tx1"/>
                </a:solidFill>
                <a:effectLst/>
                <a:latin typeface="+mn-lt"/>
                <a:ea typeface="+mn-ea"/>
                <a:cs typeface="+mn-cs"/>
              </a:rPr>
              <a:t> POLICY IMPACT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F23AE30-D024-F048-B6A0-908E9004EA31}" type="slidenum">
              <a:rPr lang="fr-FR" smtClean="0"/>
              <a:t>7</a:t>
            </a:fld>
            <a:endParaRPr lang="fr-FR"/>
          </a:p>
        </p:txBody>
      </p:sp>
    </p:spTree>
    <p:extLst>
      <p:ext uri="{BB962C8B-B14F-4D97-AF65-F5344CB8AC3E}">
        <p14:creationId xmlns:p14="http://schemas.microsoft.com/office/powerpoint/2010/main" val="4163993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Europe has never been more fragile, projects like that bring the community together- through common goals, directed to actual gains for our citizens. CH+ have clearly defined objectives and steps to reach them.</a:t>
            </a: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First innovative practices were identified based on the collection of policies, strategies and interventions that started in JA-CHRODIS and in its outputs such as the Integrated </a:t>
            </a:r>
            <a:r>
              <a:rPr lang="en-GB" sz="1200" kern="1200" dirty="0" err="1">
                <a:solidFill>
                  <a:schemeClr val="tx1"/>
                </a:solidFill>
                <a:effectLst/>
                <a:latin typeface="+mn-lt"/>
                <a:ea typeface="+mn-ea"/>
                <a:cs typeface="+mn-cs"/>
              </a:rPr>
              <a:t>MultiMorbidity</a:t>
            </a:r>
            <a:r>
              <a:rPr lang="en-GB" sz="1200" kern="1200" dirty="0">
                <a:solidFill>
                  <a:schemeClr val="tx1"/>
                </a:solidFill>
                <a:effectLst/>
                <a:latin typeface="+mn-lt"/>
                <a:ea typeface="+mn-ea"/>
                <a:cs typeface="+mn-cs"/>
              </a:rPr>
              <a:t> Care Model or the Recommendations for Diabetes Quality criteria or national plans.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we have established a cross-WP common strategy to ensure </a:t>
            </a:r>
            <a:r>
              <a:rPr lang="en-US" sz="1200" kern="1200" dirty="0">
                <a:solidFill>
                  <a:schemeClr val="tx1"/>
                </a:solidFill>
                <a:effectLst/>
                <a:latin typeface="+mn-lt"/>
                <a:ea typeface="+mn-ea"/>
                <a:cs typeface="+mn-cs"/>
              </a:rPr>
              <a:t>a common overall CHRODIS-PLUS methodological approach towards the general aim of implementing new or innovative policies and practices. </a:t>
            </a: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cross-national </a:t>
            </a:r>
            <a:r>
              <a:rPr lang="en-GB" sz="1200" b="1" kern="1200" dirty="0">
                <a:solidFill>
                  <a:schemeClr val="tx1"/>
                </a:solidFill>
                <a:effectLst/>
                <a:latin typeface="+mn-lt"/>
                <a:ea typeface="+mn-ea"/>
                <a:cs typeface="+mn-cs"/>
              </a:rPr>
              <a:t>IMPLEMENTATION</a:t>
            </a:r>
            <a:r>
              <a:rPr lang="en-GB" sz="1200" kern="1200" dirty="0">
                <a:solidFill>
                  <a:schemeClr val="tx1"/>
                </a:solidFill>
                <a:effectLst/>
                <a:latin typeface="+mn-lt"/>
                <a:ea typeface="+mn-ea"/>
                <a:cs typeface="+mn-cs"/>
              </a:rPr>
              <a:t> of these innovative practices is being promoted by CHRODIS+ supporting the cross-national collaboration of local implementers and maximizing the dissemination of the lessons learnt through a clear strategy engaging the appropriate stakeholders, promoting the integration and sustainability of the novel, inter-sectorial approaches to health promotion and disease prevention and CD care into national policies.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 implementers are considered as motivated early adopters, supporting the implementation and adjusting it to local healthcare needs, proving the concept and preparing it for the scale up.</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final step will be Evaluate our work and prepare for scale up. KEY objective is to show how  identified good practices can be converted into real life in another country with a direct benefit for patients</a:t>
            </a:r>
          </a:p>
          <a:p>
            <a:endParaRPr lang="en-US" dirty="0"/>
          </a:p>
        </p:txBody>
      </p:sp>
      <p:sp>
        <p:nvSpPr>
          <p:cNvPr id="4" name="Slide Number Placeholder 3"/>
          <p:cNvSpPr>
            <a:spLocks noGrp="1"/>
          </p:cNvSpPr>
          <p:nvPr>
            <p:ph type="sldNum" sz="quarter" idx="10"/>
          </p:nvPr>
        </p:nvSpPr>
        <p:spPr/>
        <p:txBody>
          <a:bodyPr/>
          <a:lstStyle/>
          <a:p>
            <a:fld id="{AF23AE30-D024-F048-B6A0-908E9004EA31}" type="slidenum">
              <a:rPr lang="fr-FR" smtClean="0"/>
              <a:t>8</a:t>
            </a:fld>
            <a:endParaRPr lang="fr-FR"/>
          </a:p>
        </p:txBody>
      </p:sp>
    </p:spTree>
    <p:extLst>
      <p:ext uri="{BB962C8B-B14F-4D97-AF65-F5344CB8AC3E}">
        <p14:creationId xmlns:p14="http://schemas.microsoft.com/office/powerpoint/2010/main" val="483989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what is the scope of CH+ and what have we reached so far.  CH+ is an action </a:t>
            </a:r>
            <a:r>
              <a:rPr lang="en-GB" sz="1200" kern="1200" dirty="0">
                <a:solidFill>
                  <a:schemeClr val="tx1"/>
                </a:solidFill>
                <a:effectLst/>
                <a:latin typeface="+mn-lt"/>
                <a:ea typeface="+mn-ea"/>
                <a:cs typeface="+mn-cs"/>
              </a:rPr>
              <a:t>that involves a total of 42 beneficiaries representing 20 European countries.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CHRODIS PLUS raises more and more interests for relevant stakeholders and 12 Collaborating partners have joined forces to expand CH+ scope.</a:t>
            </a: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More </a:t>
            </a:r>
            <a:r>
              <a:rPr lang="fr-FR" sz="1200" kern="1200" dirty="0" err="1">
                <a:solidFill>
                  <a:schemeClr val="tx1"/>
                </a:solidFill>
                <a:effectLst/>
                <a:latin typeface="+mn-lt"/>
                <a:ea typeface="+mn-ea"/>
                <a:cs typeface="+mn-cs"/>
              </a:rPr>
              <a:t>than</a:t>
            </a:r>
            <a:r>
              <a:rPr lang="fr-FR" sz="1200" kern="1200" dirty="0">
                <a:solidFill>
                  <a:schemeClr val="tx1"/>
                </a:solidFill>
                <a:effectLst/>
                <a:latin typeface="+mn-lt"/>
                <a:ea typeface="+mn-ea"/>
                <a:cs typeface="+mn-cs"/>
              </a:rPr>
              <a:t> 21 pilot site (RED marks) are </a:t>
            </a:r>
            <a:r>
              <a:rPr lang="fr-FR" sz="1200" kern="1200" dirty="0" err="1">
                <a:solidFill>
                  <a:schemeClr val="tx1"/>
                </a:solidFill>
                <a:effectLst/>
                <a:latin typeface="+mn-lt"/>
                <a:ea typeface="+mn-ea"/>
                <a:cs typeface="+mn-cs"/>
              </a:rPr>
              <a:t>successfully</a:t>
            </a:r>
            <a:r>
              <a:rPr lang="fr-FR" sz="1200" kern="1200" dirty="0">
                <a:solidFill>
                  <a:schemeClr val="tx1"/>
                </a:solidFill>
                <a:effectLst/>
                <a:latin typeface="+mn-lt"/>
                <a:ea typeface="+mn-ea"/>
                <a:cs typeface="+mn-cs"/>
              </a:rPr>
              <a:t> running </a:t>
            </a:r>
            <a:r>
              <a:rPr lang="fr-FR" sz="1200" kern="1200" dirty="0" err="1">
                <a:solidFill>
                  <a:schemeClr val="tx1"/>
                </a:solidFill>
                <a:effectLst/>
                <a:latin typeface="+mn-lt"/>
                <a:ea typeface="+mn-ea"/>
                <a:cs typeface="+mn-cs"/>
              </a:rPr>
              <a:t>implementation</a:t>
            </a:r>
            <a:r>
              <a:rPr lang="fr-FR" sz="1200" kern="1200" dirty="0">
                <a:solidFill>
                  <a:schemeClr val="tx1"/>
                </a:solidFill>
                <a:effectLst/>
                <a:latin typeface="+mn-lt"/>
                <a:ea typeface="+mn-ea"/>
                <a:cs typeface="+mn-cs"/>
              </a:rPr>
              <a:t> and 17 Policy dialogues (BLUE marks)</a:t>
            </a:r>
            <a:r>
              <a:rPr lang="en-GB" sz="1200" kern="1200" dirty="0">
                <a:solidFill>
                  <a:schemeClr val="tx1"/>
                </a:solidFill>
                <a:effectLst/>
                <a:latin typeface="+mn-lt"/>
                <a:ea typeface="+mn-ea"/>
                <a:cs typeface="+mn-cs"/>
              </a:rPr>
              <a:t> in several countries (15 countries) and at the EU level (2) with the ultimate aim to provide a proposal of tangible actions in order to have country specific impact for better management of CD.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addition to everything already mentioned the CHRODIS PLUS Governing Board (GB) is established in order to set up an appropriate framework for the participation of EU and EEA Member States and Serbia in the Joint Action CHRODIS PLUS (JA-CHRODIS PLUS).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GB National representatives serves as liaison between their National Health System and JA-CHRODIS PLUS.</a:t>
            </a:r>
            <a:r>
              <a:rPr lang="en-GB" sz="1200" kern="1200" dirty="0">
                <a:solidFill>
                  <a:schemeClr val="tx1"/>
                </a:solidFill>
                <a:effectLst/>
                <a:latin typeface="+mn-lt"/>
                <a:ea typeface="+mn-ea"/>
                <a:cs typeface="+mn-cs"/>
              </a:rPr>
              <a:t> This will facilitate the sustainability and development of this Joint Action (JA) beyond the 3-years of the expected EU funding commitment.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23AE30-D024-F048-B6A0-908E9004EA31}" type="slidenum">
              <a:rPr lang="fr-FR" smtClean="0"/>
              <a:t>9</a:t>
            </a:fld>
            <a:endParaRPr lang="fr-FR"/>
          </a:p>
        </p:txBody>
      </p:sp>
    </p:spTree>
    <p:extLst>
      <p:ext uri="{BB962C8B-B14F-4D97-AF65-F5344CB8AC3E}">
        <p14:creationId xmlns:p14="http://schemas.microsoft.com/office/powerpoint/2010/main" val="610783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my view </a:t>
            </a:r>
            <a:r>
              <a:rPr lang="en-GB" sz="1200" kern="1200" dirty="0" err="1">
                <a:solidFill>
                  <a:schemeClr val="tx1"/>
                </a:solidFill>
                <a:effectLst/>
                <a:latin typeface="+mn-lt"/>
                <a:ea typeface="+mn-ea"/>
                <a:cs typeface="+mn-cs"/>
              </a:rPr>
              <a:t>Chrodis</a:t>
            </a:r>
            <a:r>
              <a:rPr lang="en-GB" sz="1200" kern="1200" dirty="0">
                <a:solidFill>
                  <a:schemeClr val="tx1"/>
                </a:solidFill>
                <a:effectLst/>
                <a:latin typeface="+mn-lt"/>
                <a:ea typeface="+mn-ea"/>
                <a:cs typeface="+mn-cs"/>
              </a:rPr>
              <a:t> plus joint action is a good practice trampoline and </a:t>
            </a:r>
            <a:r>
              <a:rPr lang="en-BE" sz="1200" kern="1200" dirty="0">
                <a:solidFill>
                  <a:schemeClr val="tx1"/>
                </a:solidFill>
                <a:effectLst/>
                <a:latin typeface="+mn-lt"/>
                <a:ea typeface="+mn-ea"/>
                <a:cs typeface="+mn-cs"/>
              </a:rPr>
              <a:t>w</a:t>
            </a:r>
            <a:r>
              <a:rPr lang="en-GB" sz="1200" kern="1200" dirty="0" err="1">
                <a:solidFill>
                  <a:schemeClr val="tx1"/>
                </a:solidFill>
                <a:effectLst/>
                <a:latin typeface="+mn-lt"/>
                <a:ea typeface="+mn-ea"/>
                <a:cs typeface="+mn-cs"/>
              </a:rPr>
              <a:t>i</a:t>
            </a:r>
            <a:r>
              <a:rPr lang="en-BE" sz="1200" kern="1200" dirty="0">
                <a:solidFill>
                  <a:schemeClr val="tx1"/>
                </a:solidFill>
                <a:effectLst/>
                <a:latin typeface="+mn-lt"/>
                <a:ea typeface="+mn-ea"/>
                <a:cs typeface="+mn-cs"/>
              </a:rPr>
              <a:t>t</a:t>
            </a:r>
            <a:r>
              <a:rPr lang="en-GB" sz="1200" kern="1200" dirty="0">
                <a:solidFill>
                  <a:schemeClr val="tx1"/>
                </a:solidFill>
                <a:effectLst/>
                <a:latin typeface="+mn-lt"/>
                <a:ea typeface="+mn-ea"/>
                <a:cs typeface="+mn-cs"/>
              </a:rPr>
              <a:t>h a design that is destined to succeed: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Gathered professional scientific network by identifying good practices and relevant stakeholders, developing local </a:t>
            </a:r>
            <a:r>
              <a:rPr lang="en-GB" sz="1200" kern="1200" dirty="0" err="1">
                <a:solidFill>
                  <a:schemeClr val="tx1"/>
                </a:solidFill>
                <a:effectLst/>
                <a:latin typeface="+mn-lt"/>
                <a:ea typeface="+mn-ea"/>
                <a:cs typeface="+mn-cs"/>
              </a:rPr>
              <a:t>impl</a:t>
            </a:r>
            <a:r>
              <a:rPr lang="en-GB" sz="1200" kern="1200" dirty="0">
                <a:solidFill>
                  <a:schemeClr val="tx1"/>
                </a:solidFill>
                <a:effectLst/>
                <a:latin typeface="+mn-lt"/>
                <a:ea typeface="+mn-ea"/>
                <a:cs typeface="+mn-cs"/>
              </a:rPr>
              <a:t>. Working Groups and attracting potential collaborators. CH+ is also looking forward to OECD involvement which is due to come. This will raise CH+ deliverables usability even more with clearly assessed monetary outcomes.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“reality check” of good practices providing splendid results across Europe (and beyond it) empowers us to facilitate a political debate on a national level to support the implementation and encourage the scaling up of the practices, aimed at reducing the burden of non-communicable diseases, while assuring health systems sustainability and responsiveness.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CH+ partners will organize 17 policy dialogues. A policy dialogue is an essential component of the policy and decision-making process, where it is intended to contribute to informing, developing or implementing a policy change following a round of evidence-based discussions, workshops, and consultations on a particular subject.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In order to make our products sustainable we aim to involve ministries in a national as well as EU level. </a:t>
            </a:r>
            <a:r>
              <a:rPr lang="en-US" sz="1200" kern="1200" dirty="0">
                <a:solidFill>
                  <a:schemeClr val="tx1"/>
                </a:solidFill>
                <a:effectLst/>
                <a:latin typeface="+mn-lt"/>
                <a:ea typeface="+mn-ea"/>
                <a:cs typeface="+mn-cs"/>
              </a:rPr>
              <a:t>A board comprised of representatives from the Ministries of Health of all of all countries participating in CHRODIS PLUS (Governing Board - GB) has been set up to </a:t>
            </a:r>
            <a:r>
              <a:rPr lang="en-US" sz="1200" kern="1200" dirty="0" err="1">
                <a:solidFill>
                  <a:schemeClr val="tx1"/>
                </a:solidFill>
                <a:effectLst/>
                <a:latin typeface="+mn-lt"/>
                <a:ea typeface="+mn-ea"/>
                <a:cs typeface="+mn-cs"/>
              </a:rPr>
              <a:t>favour</a:t>
            </a:r>
            <a:r>
              <a:rPr lang="en-US" sz="1200" kern="1200" dirty="0">
                <a:solidFill>
                  <a:schemeClr val="tx1"/>
                </a:solidFill>
                <a:effectLst/>
                <a:latin typeface="+mn-lt"/>
                <a:ea typeface="+mn-ea"/>
                <a:cs typeface="+mn-cs"/>
              </a:rPr>
              <a:t> policy discussions at ministerial level.</a:t>
            </a:r>
          </a:p>
          <a:p>
            <a:pPr lvl="0"/>
            <a:r>
              <a:rPr lang="en-GB" sz="1200" kern="1200" dirty="0">
                <a:solidFill>
                  <a:schemeClr val="tx1"/>
                </a:solidFill>
                <a:effectLst/>
                <a:latin typeface="+mn-lt"/>
                <a:ea typeface="+mn-ea"/>
                <a:cs typeface="+mn-cs"/>
              </a:rPr>
              <a:t>CHRODIS PLUS have proposed SGPP - the Steering Group on Health Promotion, Disease Prevention and Management of Non-Communicable Diseases (the short title is the Steering Group on Promotion and Prevention) </a:t>
            </a:r>
            <a:r>
              <a:rPr lang="en-US" sz="1200" kern="1200" dirty="0">
                <a:solidFill>
                  <a:schemeClr val="tx1"/>
                </a:solidFill>
                <a:effectLst/>
                <a:latin typeface="+mn-lt"/>
                <a:ea typeface="+mn-ea"/>
                <a:cs typeface="+mn-cs"/>
              </a:rPr>
              <a:t>concrete ways to interact with CH+. The </a:t>
            </a:r>
            <a:r>
              <a:rPr lang="en-US" sz="1200" b="1" kern="1200" dirty="0">
                <a:solidFill>
                  <a:schemeClr val="tx1"/>
                </a:solidFill>
                <a:effectLst/>
                <a:latin typeface="+mn-lt"/>
                <a:ea typeface="+mn-ea"/>
                <a:cs typeface="+mn-cs"/>
              </a:rPr>
              <a:t>aim is to increase European and multi-country collaboration for health promotion and prevention and control of non-communicable diseases (NCDs) while making best use of the current and future available EU resources.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And of course o</a:t>
            </a:r>
            <a:r>
              <a:rPr lang="en-US" sz="1200" kern="1200" dirty="0">
                <a:solidFill>
                  <a:schemeClr val="tx1"/>
                </a:solidFill>
                <a:effectLst/>
                <a:latin typeface="+mn-lt"/>
                <a:ea typeface="+mn-ea"/>
                <a:cs typeface="+mn-cs"/>
              </a:rPr>
              <a:t>ne of our main JA outputs will be a policy-level position paper (“Consensus Statement”). This paper will guide future work in Europe on non-communicable diseases with a focus on EU added --value of cross-country collaboration in the field of NCD.</a:t>
            </a:r>
          </a:p>
        </p:txBody>
      </p:sp>
      <p:sp>
        <p:nvSpPr>
          <p:cNvPr id="4" name="Slide Number Placeholder 3"/>
          <p:cNvSpPr>
            <a:spLocks noGrp="1"/>
          </p:cNvSpPr>
          <p:nvPr>
            <p:ph type="sldNum" sz="quarter" idx="10"/>
          </p:nvPr>
        </p:nvSpPr>
        <p:spPr/>
        <p:txBody>
          <a:bodyPr/>
          <a:lstStyle/>
          <a:p>
            <a:fld id="{AF23AE30-D024-F048-B6A0-908E9004EA31}" type="slidenum">
              <a:rPr lang="fr-FR" smtClean="0"/>
              <a:t>10</a:t>
            </a:fld>
            <a:endParaRPr lang="fr-FR"/>
          </a:p>
        </p:txBody>
      </p:sp>
    </p:spTree>
    <p:extLst>
      <p:ext uri="{BB962C8B-B14F-4D97-AF65-F5344CB8AC3E}">
        <p14:creationId xmlns:p14="http://schemas.microsoft.com/office/powerpoint/2010/main" val="3669259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258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userDrawn="1">
  <p:cSld name="Section Header">
    <p:bg>
      <p:bgPr>
        <a:solidFill>
          <a:schemeClr val="bg1"/>
        </a:solidFill>
        <a:effectLst/>
      </p:bgPr>
    </p:bg>
    <p:spTree>
      <p:nvGrpSpPr>
        <p:cNvPr id="1" name=""/>
        <p:cNvGrpSpPr/>
        <p:nvPr/>
      </p:nvGrpSpPr>
      <p:grpSpPr bwMode="auto">
        <a:xfrm>
          <a:off x="0" y="0"/>
          <a:ext cx="0" cy="0"/>
          <a:chOff x="0" y="0"/>
          <a:chExt cx="0" cy="0"/>
        </a:xfrm>
      </p:grpSpPr>
    </p:spTree>
    <p:extLst>
      <p:ext uri="{BB962C8B-B14F-4D97-AF65-F5344CB8AC3E}">
        <p14:creationId xmlns:p14="http://schemas.microsoft.com/office/powerpoint/2010/main" val="1421028996"/>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titl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0" y="1135901"/>
            <a:ext cx="9144000" cy="3350906"/>
          </a:xfrm>
          <a:ln>
            <a:noFill/>
          </a:ln>
        </p:spPr>
        <p:txBody>
          <a:bodyPr anchor="ctr" anchorCtr="1">
            <a:normAutofit/>
          </a:bodyPr>
          <a:lstStyle>
            <a:lvl1pPr algn="ctr">
              <a:defRPr sz="4000" baseline="0">
                <a:solidFill>
                  <a:srgbClr val="1A71A0"/>
                </a:solidFill>
                <a:latin typeface="Myriad Pro" charset="0"/>
                <a:ea typeface="Myriad Pro" charset="0"/>
                <a:cs typeface="Myriad Pro" charset="0"/>
              </a:defRPr>
            </a:lvl1pPr>
          </a:lstStyle>
          <a:p>
            <a:r>
              <a:rPr lang="en-US" dirty="0"/>
              <a:t>Session title</a:t>
            </a:r>
          </a:p>
        </p:txBody>
      </p:sp>
    </p:spTree>
    <p:extLst>
      <p:ext uri="{BB962C8B-B14F-4D97-AF65-F5344CB8AC3E}">
        <p14:creationId xmlns:p14="http://schemas.microsoft.com/office/powerpoint/2010/main" val="143909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peaker + Posi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135900"/>
            <a:ext cx="9144000" cy="1630018"/>
          </a:xfrm>
          <a:ln>
            <a:noFill/>
          </a:ln>
        </p:spPr>
        <p:txBody>
          <a:bodyPr>
            <a:normAutofit/>
          </a:bodyPr>
          <a:lstStyle>
            <a:lvl1pPr algn="ctr">
              <a:defRPr sz="4000" baseline="0">
                <a:solidFill>
                  <a:srgbClr val="1A71A0"/>
                </a:solidFill>
                <a:latin typeface="Myriad Pro" charset="0"/>
                <a:ea typeface="Myriad Pro" charset="0"/>
                <a:cs typeface="Myriad Pro" charset="0"/>
              </a:defRPr>
            </a:lvl1pPr>
          </a:lstStyle>
          <a:p>
            <a:r>
              <a:rPr lang="en-US" dirty="0"/>
              <a:t>Speaker</a:t>
            </a:r>
          </a:p>
        </p:txBody>
      </p:sp>
      <p:sp>
        <p:nvSpPr>
          <p:cNvPr id="3" name="Subtitle 2"/>
          <p:cNvSpPr>
            <a:spLocks noGrp="1"/>
          </p:cNvSpPr>
          <p:nvPr>
            <p:ph type="subTitle" idx="1" hasCustomPrompt="1"/>
          </p:nvPr>
        </p:nvSpPr>
        <p:spPr>
          <a:xfrm>
            <a:off x="0" y="2817034"/>
            <a:ext cx="9144000" cy="2326466"/>
          </a:xfrm>
        </p:spPr>
        <p:txBody>
          <a:bodyPr>
            <a:normAutofit/>
          </a:bodyPr>
          <a:lstStyle>
            <a:lvl1pPr marL="0" indent="0" algn="ctr">
              <a:buNone/>
              <a:defRPr sz="3000" baseline="0">
                <a:solidFill>
                  <a:srgbClr val="255373"/>
                </a:solidFill>
                <a:latin typeface="Myriad Pro" charset="0"/>
                <a:ea typeface="Myriad Pro" charset="0"/>
                <a:cs typeface="Myriad Pro"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Position, </a:t>
            </a:r>
            <a:r>
              <a:rPr lang="en-US" dirty="0" err="1"/>
              <a:t>Organisation</a:t>
            </a:r>
            <a:endParaRPr lang="en-US" dirty="0"/>
          </a:p>
        </p:txBody>
      </p:sp>
    </p:spTree>
    <p:extLst>
      <p:ext uri="{BB962C8B-B14F-4D97-AF65-F5344CB8AC3E}">
        <p14:creationId xmlns:p14="http://schemas.microsoft.com/office/powerpoint/2010/main" val="57544144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1931031"/>
          </a:xfrm>
        </p:spPr>
        <p:txBody>
          <a:bodyPr lIns="396000" rIns="90000">
            <a:normAutofit/>
          </a:bodyPr>
          <a:lstStyle>
            <a:lvl1pPr>
              <a:defRPr sz="3500" baseline="0">
                <a:solidFill>
                  <a:srgbClr val="1A71A0"/>
                </a:solidFill>
                <a:latin typeface="Myriad Pro" charset="0"/>
                <a:ea typeface="Myriad Pro" charset="0"/>
                <a:cs typeface="Myriad Pro" charset="0"/>
              </a:defRPr>
            </a:lvl1pPr>
          </a:lstStyle>
          <a:p>
            <a:r>
              <a:rPr lang="nl-BE" dirty="0"/>
              <a:t>Title</a:t>
            </a:r>
            <a:endParaRPr lang="en-US" dirty="0"/>
          </a:p>
        </p:txBody>
      </p:sp>
      <p:sp>
        <p:nvSpPr>
          <p:cNvPr id="3" name="Content Placeholder 2"/>
          <p:cNvSpPr>
            <a:spLocks noGrp="1"/>
          </p:cNvSpPr>
          <p:nvPr>
            <p:ph idx="1" hasCustomPrompt="1"/>
          </p:nvPr>
        </p:nvSpPr>
        <p:spPr>
          <a:xfrm>
            <a:off x="0" y="2004865"/>
            <a:ext cx="9144000" cy="3138635"/>
          </a:xfrm>
        </p:spPr>
        <p:txBody>
          <a:bodyPr lIns="396000"/>
          <a:lstStyle>
            <a:lvl1pPr>
              <a:buClr>
                <a:srgbClr val="FFC000"/>
              </a:buClr>
              <a:defRPr>
                <a:solidFill>
                  <a:srgbClr val="255373"/>
                </a:solidFill>
                <a:latin typeface="Myriad Pro" charset="0"/>
                <a:ea typeface="Myriad Pro" charset="0"/>
                <a:cs typeface="Myriad Pro" charset="0"/>
              </a:defRPr>
            </a:lvl1pPr>
            <a:lvl2pPr marL="651600" indent="-285750">
              <a:buClr>
                <a:srgbClr val="FFC000"/>
              </a:buClr>
              <a:buFont typeface="Arial" charset="0"/>
              <a:buChar char="•"/>
              <a:defRPr>
                <a:solidFill>
                  <a:srgbClr val="255373"/>
                </a:solidFill>
                <a:latin typeface="Myriad Pro" charset="0"/>
                <a:ea typeface="Myriad Pro" charset="0"/>
                <a:cs typeface="Myriad Pro" charset="0"/>
              </a:defRPr>
            </a:lvl2pPr>
            <a:lvl3pPr marL="891000">
              <a:buClr>
                <a:srgbClr val="E6753F"/>
              </a:buClr>
              <a:defRPr>
                <a:solidFill>
                  <a:srgbClr val="255373"/>
                </a:solidFill>
                <a:latin typeface="verdana" charset="0"/>
              </a:defRPr>
            </a:lvl3pPr>
            <a:lvl4pPr marL="1144800" indent="-228600">
              <a:buClr>
                <a:srgbClr val="E6753F"/>
              </a:buClr>
              <a:buFont typeface="Arial" charset="0"/>
              <a:buChar char="•"/>
              <a:defRPr>
                <a:solidFill>
                  <a:srgbClr val="255373"/>
                </a:solidFill>
                <a:latin typeface="verdana" charset="0"/>
              </a:defRPr>
            </a:lvl4pPr>
            <a:lvl5pPr marL="1386000" indent="-228600">
              <a:buClr>
                <a:srgbClr val="E6753F"/>
              </a:buClr>
              <a:buFont typeface="Arial" charset="0"/>
              <a:buChar char="•"/>
              <a:defRPr sz="1400" baseline="0">
                <a:solidFill>
                  <a:srgbClr val="255373"/>
                </a:solidFill>
                <a:latin typeface="verdana" charset="0"/>
              </a:defRPr>
            </a:lvl5pPr>
          </a:lstStyle>
          <a:p>
            <a:pPr lvl="0"/>
            <a:r>
              <a:rPr lang="nl-BE" dirty="0"/>
              <a:t>Title 1</a:t>
            </a:r>
          </a:p>
          <a:p>
            <a:pPr lvl="1"/>
            <a:r>
              <a:rPr lang="nl-BE" dirty="0"/>
              <a:t>Title 2</a:t>
            </a:r>
            <a:endParaRPr lang="en-US" dirty="0"/>
          </a:p>
        </p:txBody>
      </p:sp>
    </p:spTree>
    <p:extLst>
      <p:ext uri="{BB962C8B-B14F-4D97-AF65-F5344CB8AC3E}">
        <p14:creationId xmlns:p14="http://schemas.microsoft.com/office/powerpoint/2010/main" val="2105117929"/>
      </p:ext>
    </p:extLst>
  </p:cSld>
  <p:clrMapOvr>
    <a:masterClrMapping/>
  </p:clrMapOvr>
  <p:transition spd="slow">
    <p:wip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9DFF9B-7E6A-4050-985B-44F4387CE29D}"/>
              </a:ext>
            </a:extLst>
          </p:cNvPr>
          <p:cNvPicPr>
            <a:picLocks noChangeAspect="1"/>
          </p:cNvPicPr>
          <p:nvPr userDrawn="1"/>
        </p:nvPicPr>
        <p:blipFill>
          <a:blip r:embed="rId4"/>
          <a:stretch>
            <a:fillRect/>
          </a:stretch>
        </p:blipFill>
        <p:spPr>
          <a:xfrm>
            <a:off x="0" y="2286"/>
            <a:ext cx="9144000" cy="5138927"/>
          </a:xfrm>
          <a:prstGeom prst="rect">
            <a:avLst/>
          </a:prstGeom>
        </p:spPr>
      </p:pic>
    </p:spTree>
    <p:extLst>
      <p:ext uri="{BB962C8B-B14F-4D97-AF65-F5344CB8AC3E}">
        <p14:creationId xmlns:p14="http://schemas.microsoft.com/office/powerpoint/2010/main" val="565077048"/>
      </p:ext>
    </p:extLst>
  </p:cSld>
  <p:clrMap bg1="lt1" tx1="dk1" bg2="lt2" tx2="dk2" accent1="accent1" accent2="accent2" accent3="accent3" accent4="accent4" accent5="accent5" accent6="accent6" hlink="hlink" folHlink="folHlink"/>
  <p:sldLayoutIdLst>
    <p:sldLayoutId id="2147483658" r:id="rId1"/>
    <p:sldLayoutId id="214748366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6807"/>
            <a:ext cx="8229600" cy="73642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0631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0CFF58E-1DA1-4440-AFB3-0A25EFD9281A}" type="datetimeFigureOut">
              <a:rPr lang="en-US" smtClean="0"/>
              <a:t>10/18/2019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2C8AAD4-F991-7046-9840-D5F84667C440}" type="slidenum">
              <a:rPr lang="en-US" smtClean="0"/>
              <a:t>‹#›</a:t>
            </a:fld>
            <a:endParaRPr lang="en-US"/>
          </a:p>
        </p:txBody>
      </p:sp>
      <p:pic>
        <p:nvPicPr>
          <p:cNvPr id="8" name="Picture 7" descr="A screenshot of a cell phone&#10;&#10;Description automatically generated">
            <a:extLst>
              <a:ext uri="{FF2B5EF4-FFF2-40B4-BE49-F238E27FC236}">
                <a16:creationId xmlns:a16="http://schemas.microsoft.com/office/drawing/2014/main" id="{614F4332-F89E-4100-84B2-CAA96D146CFD}"/>
              </a:ext>
            </a:extLst>
          </p:cNvPr>
          <p:cNvPicPr>
            <a:picLocks noChangeAspect="1"/>
          </p:cNvPicPr>
          <p:nvPr userDrawn="1"/>
        </p:nvPicPr>
        <p:blipFill>
          <a:blip r:embed="rId5"/>
          <a:stretch>
            <a:fillRect/>
          </a:stretch>
        </p:blipFill>
        <p:spPr>
          <a:xfrm>
            <a:off x="0" y="2286"/>
            <a:ext cx="9144000" cy="5138928"/>
          </a:xfrm>
          <a:prstGeom prst="rect">
            <a:avLst/>
          </a:prstGeom>
        </p:spPr>
      </p:pic>
    </p:spTree>
    <p:extLst>
      <p:ext uri="{BB962C8B-B14F-4D97-AF65-F5344CB8AC3E}">
        <p14:creationId xmlns:p14="http://schemas.microsoft.com/office/powerpoint/2010/main" val="3653308665"/>
      </p:ext>
    </p:extLst>
  </p:cSld>
  <p:clrMap bg1="lt1" tx1="dk1" bg2="lt2" tx2="dk2" accent1="accent1" accent2="accent2" accent3="accent3" accent4="accent4" accent5="accent5" accent6="accent6" hlink="hlink" folHlink="folHlink"/>
  <p:sldLayoutIdLst>
    <p:sldLayoutId id="2147483659" r:id="rId1"/>
    <p:sldLayoutId id="2147483649" r:id="rId2"/>
    <p:sldLayoutId id="2147483650" r:id="rId3"/>
  </p:sldLayoutIdLst>
  <p:txStyles>
    <p:titleStyle>
      <a:lvl1pPr algn="l" defTabSz="457200" rtl="0" eaLnBrk="1" latinLnBrk="0" hangingPunct="1">
        <a:spcBef>
          <a:spcPct val="0"/>
        </a:spcBef>
        <a:buNone/>
        <a:defRPr sz="3600" b="0" i="0" kern="1200">
          <a:solidFill>
            <a:srgbClr val="008E39"/>
          </a:solidFill>
          <a:latin typeface="ECSquareSansPro-Bold"/>
          <a:ea typeface="+mj-ea"/>
          <a:cs typeface="ECSquareSansPro-Bold"/>
        </a:defRPr>
      </a:lvl1pPr>
    </p:titleStyle>
    <p:bodyStyle>
      <a:lvl1pPr marL="342900" indent="-342900" algn="l" defTabSz="457200" rtl="0" eaLnBrk="1" latinLnBrk="0" hangingPunct="1">
        <a:spcBef>
          <a:spcPct val="20000"/>
        </a:spcBef>
        <a:buFont typeface="Arial"/>
        <a:buChar char="•"/>
        <a:defRPr sz="2400" kern="1200">
          <a:solidFill>
            <a:schemeClr val="bg1">
              <a:lumMod val="50000"/>
            </a:schemeClr>
          </a:solidFill>
          <a:latin typeface="EC Square Sans Pro Light"/>
          <a:ea typeface="+mn-ea"/>
          <a:cs typeface="EC Square Sans Pro Light"/>
        </a:defRPr>
      </a:lvl1pPr>
      <a:lvl2pPr marL="742950" indent="-285750" algn="l" defTabSz="457200" rtl="0" eaLnBrk="1" latinLnBrk="0" hangingPunct="1">
        <a:spcBef>
          <a:spcPct val="20000"/>
        </a:spcBef>
        <a:buFont typeface="Arial"/>
        <a:buChar char="–"/>
        <a:defRPr sz="2000" kern="1200">
          <a:solidFill>
            <a:schemeClr val="bg1">
              <a:lumMod val="50000"/>
            </a:schemeClr>
          </a:solidFill>
          <a:latin typeface="EC Square Sans Pro Light"/>
          <a:ea typeface="+mn-ea"/>
          <a:cs typeface="EC Square Sans Pro Light"/>
        </a:defRPr>
      </a:lvl2pPr>
      <a:lvl3pPr marL="1143000" indent="-228600" algn="l" defTabSz="457200" rtl="0" eaLnBrk="1" latinLnBrk="0" hangingPunct="1">
        <a:spcBef>
          <a:spcPct val="20000"/>
        </a:spcBef>
        <a:buFont typeface="Arial"/>
        <a:buChar char="•"/>
        <a:defRPr sz="1800" kern="1200">
          <a:solidFill>
            <a:schemeClr val="bg1">
              <a:lumMod val="50000"/>
            </a:schemeClr>
          </a:solidFill>
          <a:latin typeface="EC Square Sans Pro Light"/>
          <a:ea typeface="+mn-ea"/>
          <a:cs typeface="EC Square Sans Pro Light"/>
        </a:defRPr>
      </a:lvl3pPr>
      <a:lvl4pPr marL="1600200" indent="-228600" algn="l" defTabSz="457200" rtl="0" eaLnBrk="1" latinLnBrk="0" hangingPunct="1">
        <a:spcBef>
          <a:spcPct val="20000"/>
        </a:spcBef>
        <a:buFont typeface="Arial"/>
        <a:buChar char="–"/>
        <a:defRPr sz="1600" kern="1200">
          <a:solidFill>
            <a:schemeClr val="bg1">
              <a:lumMod val="50000"/>
            </a:schemeClr>
          </a:solidFill>
          <a:latin typeface="EC Square Sans Pro Light"/>
          <a:ea typeface="+mn-ea"/>
          <a:cs typeface="EC Square Sans Pro Light"/>
        </a:defRPr>
      </a:lvl4pPr>
      <a:lvl5pPr marL="2057400" indent="-228600" algn="l" defTabSz="457200" rtl="0" eaLnBrk="1" latinLnBrk="0" hangingPunct="1">
        <a:spcBef>
          <a:spcPct val="20000"/>
        </a:spcBef>
        <a:buFont typeface="Arial"/>
        <a:buChar char="»"/>
        <a:defRPr sz="1600" kern="1200">
          <a:solidFill>
            <a:schemeClr val="bg1">
              <a:lumMod val="50000"/>
            </a:schemeClr>
          </a:solidFill>
          <a:latin typeface="EC Square Sans Pro Light"/>
          <a:ea typeface="+mn-ea"/>
          <a:cs typeface="EC Square Sans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781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28" y="-14429"/>
            <a:ext cx="9144000" cy="1931031"/>
          </a:xfrm>
        </p:spPr>
        <p:txBody>
          <a:bodyPr>
            <a:normAutofit/>
          </a:bodyPr>
          <a:lstStyle/>
          <a:p>
            <a:r>
              <a:rPr lang="en-GB" sz="3600" b="1" i="1" dirty="0"/>
              <a:t>CHRODIS PLUS: uptake and follow-up</a:t>
            </a:r>
            <a:endParaRPr lang="fr-FR" sz="3600" dirty="0"/>
          </a:p>
        </p:txBody>
      </p:sp>
      <p:grpSp>
        <p:nvGrpSpPr>
          <p:cNvPr id="41" name="Group 40"/>
          <p:cNvGrpSpPr/>
          <p:nvPr/>
        </p:nvGrpSpPr>
        <p:grpSpPr>
          <a:xfrm>
            <a:off x="0" y="1931031"/>
            <a:ext cx="7181900" cy="2536339"/>
            <a:chOff x="-317611" y="1931031"/>
            <a:chExt cx="7181900" cy="2536339"/>
          </a:xfrm>
        </p:grpSpPr>
        <p:sp>
          <p:nvSpPr>
            <p:cNvPr id="42" name="Block Arc 41"/>
            <p:cNvSpPr/>
            <p:nvPr/>
          </p:nvSpPr>
          <p:spPr>
            <a:xfrm rot="5400000">
              <a:off x="-317429" y="1930849"/>
              <a:ext cx="2373253" cy="2373618"/>
            </a:xfrm>
            <a:prstGeom prst="blockArc">
              <a:avLst>
                <a:gd name="adj1" fmla="val 13500000"/>
                <a:gd name="adj2" fmla="val 18900000"/>
                <a:gd name="adj3" fmla="val 49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Block Arc 42"/>
            <p:cNvSpPr/>
            <p:nvPr/>
          </p:nvSpPr>
          <p:spPr>
            <a:xfrm rot="16200000">
              <a:off x="2125135" y="1930849"/>
              <a:ext cx="2373253" cy="2373618"/>
            </a:xfrm>
            <a:prstGeom prst="blockArc">
              <a:avLst>
                <a:gd name="adj1" fmla="val 13500000"/>
                <a:gd name="adj2" fmla="val 18900000"/>
                <a:gd name="adj3" fmla="val 49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Freeform 43"/>
            <p:cNvSpPr/>
            <p:nvPr/>
          </p:nvSpPr>
          <p:spPr>
            <a:xfrm>
              <a:off x="2405765" y="3992568"/>
              <a:ext cx="1801938" cy="474802"/>
            </a:xfrm>
            <a:custGeom>
              <a:avLst/>
              <a:gdLst>
                <a:gd name="connsiteX0" fmla="*/ 0 w 1801938"/>
                <a:gd name="connsiteY0" fmla="*/ 0 h 474802"/>
                <a:gd name="connsiteX1" fmla="*/ 1801938 w 1801938"/>
                <a:gd name="connsiteY1" fmla="*/ 0 h 474802"/>
                <a:gd name="connsiteX2" fmla="*/ 1801938 w 1801938"/>
                <a:gd name="connsiteY2" fmla="*/ 474802 h 474802"/>
                <a:gd name="connsiteX3" fmla="*/ 0 w 1801938"/>
                <a:gd name="connsiteY3" fmla="*/ 474802 h 474802"/>
                <a:gd name="connsiteX4" fmla="*/ 0 w 1801938"/>
                <a:gd name="connsiteY4" fmla="*/ 0 h 474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938" h="474802">
                  <a:moveTo>
                    <a:pt x="0" y="0"/>
                  </a:moveTo>
                  <a:lnTo>
                    <a:pt x="1801938" y="0"/>
                  </a:lnTo>
                  <a:lnTo>
                    <a:pt x="1801938" y="474802"/>
                  </a:lnTo>
                  <a:lnTo>
                    <a:pt x="0" y="4748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dirty="0"/>
            </a:p>
          </p:txBody>
        </p:sp>
        <p:sp>
          <p:nvSpPr>
            <p:cNvPr id="45" name="Block Arc 44"/>
            <p:cNvSpPr/>
            <p:nvPr/>
          </p:nvSpPr>
          <p:spPr>
            <a:xfrm rot="5400000">
              <a:off x="2049007" y="1930849"/>
              <a:ext cx="2373253" cy="2373618"/>
            </a:xfrm>
            <a:prstGeom prst="blockArc">
              <a:avLst>
                <a:gd name="adj1" fmla="val 13500000"/>
                <a:gd name="adj2" fmla="val 18900000"/>
                <a:gd name="adj3" fmla="val 49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Block Arc 45"/>
            <p:cNvSpPr/>
            <p:nvPr/>
          </p:nvSpPr>
          <p:spPr>
            <a:xfrm rot="16200000">
              <a:off x="4490853" y="1930849"/>
              <a:ext cx="2373253" cy="2373618"/>
            </a:xfrm>
            <a:prstGeom prst="blockArc">
              <a:avLst>
                <a:gd name="adj1" fmla="val 13500000"/>
                <a:gd name="adj2" fmla="val 18900000"/>
                <a:gd name="adj3" fmla="val 49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Freeform 46"/>
            <p:cNvSpPr/>
            <p:nvPr/>
          </p:nvSpPr>
          <p:spPr>
            <a:xfrm>
              <a:off x="4598399" y="3992568"/>
              <a:ext cx="1801938" cy="474802"/>
            </a:xfrm>
            <a:custGeom>
              <a:avLst/>
              <a:gdLst>
                <a:gd name="connsiteX0" fmla="*/ 0 w 1801938"/>
                <a:gd name="connsiteY0" fmla="*/ 0 h 474802"/>
                <a:gd name="connsiteX1" fmla="*/ 1801938 w 1801938"/>
                <a:gd name="connsiteY1" fmla="*/ 0 h 474802"/>
                <a:gd name="connsiteX2" fmla="*/ 1801938 w 1801938"/>
                <a:gd name="connsiteY2" fmla="*/ 474802 h 474802"/>
                <a:gd name="connsiteX3" fmla="*/ 0 w 1801938"/>
                <a:gd name="connsiteY3" fmla="*/ 474802 h 474802"/>
                <a:gd name="connsiteX4" fmla="*/ 0 w 1801938"/>
                <a:gd name="connsiteY4" fmla="*/ 0 h 474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938" h="474802">
                  <a:moveTo>
                    <a:pt x="0" y="0"/>
                  </a:moveTo>
                  <a:lnTo>
                    <a:pt x="1801938" y="0"/>
                  </a:lnTo>
                  <a:lnTo>
                    <a:pt x="1801938" y="474802"/>
                  </a:lnTo>
                  <a:lnTo>
                    <a:pt x="0" y="4748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endParaRPr lang="en-US" sz="2100" kern="1200" dirty="0"/>
            </a:p>
          </p:txBody>
        </p:sp>
        <p:sp>
          <p:nvSpPr>
            <p:cNvPr id="48" name="Freeform 47"/>
            <p:cNvSpPr/>
            <p:nvPr/>
          </p:nvSpPr>
          <p:spPr>
            <a:xfrm>
              <a:off x="366947" y="2291305"/>
              <a:ext cx="751986" cy="752003"/>
            </a:xfrm>
            <a:custGeom>
              <a:avLst/>
              <a:gdLst>
                <a:gd name="connsiteX0" fmla="*/ 0 w 751986"/>
                <a:gd name="connsiteY0" fmla="*/ 376002 h 752003"/>
                <a:gd name="connsiteX1" fmla="*/ 375993 w 751986"/>
                <a:gd name="connsiteY1" fmla="*/ 0 h 752003"/>
                <a:gd name="connsiteX2" fmla="*/ 751986 w 751986"/>
                <a:gd name="connsiteY2" fmla="*/ 376002 h 752003"/>
                <a:gd name="connsiteX3" fmla="*/ 375993 w 751986"/>
                <a:gd name="connsiteY3" fmla="*/ 752004 h 752003"/>
                <a:gd name="connsiteX4" fmla="*/ 0 w 751986"/>
                <a:gd name="connsiteY4" fmla="*/ 376002 h 752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986" h="752003">
                  <a:moveTo>
                    <a:pt x="0" y="376002"/>
                  </a:moveTo>
                  <a:cubicBezTo>
                    <a:pt x="0" y="168342"/>
                    <a:pt x="168338" y="0"/>
                    <a:pt x="375993" y="0"/>
                  </a:cubicBezTo>
                  <a:cubicBezTo>
                    <a:pt x="583648" y="0"/>
                    <a:pt x="751986" y="168342"/>
                    <a:pt x="751986" y="376002"/>
                  </a:cubicBezTo>
                  <a:cubicBezTo>
                    <a:pt x="751986" y="583662"/>
                    <a:pt x="583648" y="752004"/>
                    <a:pt x="375993" y="752004"/>
                  </a:cubicBezTo>
                  <a:cubicBezTo>
                    <a:pt x="168338" y="752004"/>
                    <a:pt x="0" y="583662"/>
                    <a:pt x="0" y="376002"/>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40606" tIns="140608" rIns="140606" bIns="140608" numCol="1" spcCol="1270" anchor="ctr" anchorCtr="0">
              <a:noAutofit/>
            </a:bodyPr>
            <a:lstStyle/>
            <a:p>
              <a:pPr lvl="0" algn="ctr" defTabSz="355600">
                <a:lnSpc>
                  <a:spcPct val="90000"/>
                </a:lnSpc>
                <a:spcBef>
                  <a:spcPct val="0"/>
                </a:spcBef>
                <a:spcAft>
                  <a:spcPct val="35000"/>
                </a:spcAft>
              </a:pPr>
              <a:r>
                <a:rPr lang="en-US" sz="800" kern="1200" dirty="0"/>
                <a:t>OECD</a:t>
              </a:r>
            </a:p>
          </p:txBody>
        </p:sp>
        <p:sp>
          <p:nvSpPr>
            <p:cNvPr id="49" name="Oval 48"/>
            <p:cNvSpPr/>
            <p:nvPr/>
          </p:nvSpPr>
          <p:spPr>
            <a:xfrm>
              <a:off x="89602" y="2920014"/>
              <a:ext cx="369381" cy="36923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0" name="Oval 49"/>
            <p:cNvSpPr/>
            <p:nvPr/>
          </p:nvSpPr>
          <p:spPr>
            <a:xfrm>
              <a:off x="1180643" y="2439227"/>
              <a:ext cx="214928" cy="21478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1" name="Freeform 50"/>
            <p:cNvSpPr/>
            <p:nvPr/>
          </p:nvSpPr>
          <p:spPr>
            <a:xfrm>
              <a:off x="1100772" y="2740453"/>
              <a:ext cx="751986" cy="752003"/>
            </a:xfrm>
            <a:custGeom>
              <a:avLst/>
              <a:gdLst>
                <a:gd name="connsiteX0" fmla="*/ 0 w 751986"/>
                <a:gd name="connsiteY0" fmla="*/ 376002 h 752003"/>
                <a:gd name="connsiteX1" fmla="*/ 375993 w 751986"/>
                <a:gd name="connsiteY1" fmla="*/ 0 h 752003"/>
                <a:gd name="connsiteX2" fmla="*/ 751986 w 751986"/>
                <a:gd name="connsiteY2" fmla="*/ 376002 h 752003"/>
                <a:gd name="connsiteX3" fmla="*/ 375993 w 751986"/>
                <a:gd name="connsiteY3" fmla="*/ 752004 h 752003"/>
                <a:gd name="connsiteX4" fmla="*/ 0 w 751986"/>
                <a:gd name="connsiteY4" fmla="*/ 376002 h 752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986" h="752003">
                  <a:moveTo>
                    <a:pt x="0" y="376002"/>
                  </a:moveTo>
                  <a:cubicBezTo>
                    <a:pt x="0" y="168342"/>
                    <a:pt x="168338" y="0"/>
                    <a:pt x="375993" y="0"/>
                  </a:cubicBezTo>
                  <a:cubicBezTo>
                    <a:pt x="583648" y="0"/>
                    <a:pt x="751986" y="168342"/>
                    <a:pt x="751986" y="376002"/>
                  </a:cubicBezTo>
                  <a:cubicBezTo>
                    <a:pt x="751986" y="583662"/>
                    <a:pt x="583648" y="752004"/>
                    <a:pt x="375993" y="752004"/>
                  </a:cubicBezTo>
                  <a:cubicBezTo>
                    <a:pt x="168338" y="752004"/>
                    <a:pt x="0" y="583662"/>
                    <a:pt x="0" y="376002"/>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40606" tIns="140608" rIns="140606" bIns="140608" numCol="1" spcCol="1270" anchor="ctr" anchorCtr="0">
              <a:noAutofit/>
            </a:bodyPr>
            <a:lstStyle/>
            <a:p>
              <a:pPr lvl="0" algn="ctr" defTabSz="355600">
                <a:lnSpc>
                  <a:spcPct val="90000"/>
                </a:lnSpc>
                <a:spcBef>
                  <a:spcPct val="0"/>
                </a:spcBef>
                <a:spcAft>
                  <a:spcPct val="35000"/>
                </a:spcAft>
              </a:pPr>
              <a:r>
                <a:rPr lang="en-US" sz="800" kern="1200" dirty="0"/>
                <a:t>CP</a:t>
              </a:r>
            </a:p>
          </p:txBody>
        </p:sp>
        <p:sp>
          <p:nvSpPr>
            <p:cNvPr id="52" name="Oval 51"/>
            <p:cNvSpPr/>
            <p:nvPr/>
          </p:nvSpPr>
          <p:spPr>
            <a:xfrm>
              <a:off x="1179409" y="3538448"/>
              <a:ext cx="214928" cy="21478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3" name="Freeform 52"/>
            <p:cNvSpPr/>
            <p:nvPr/>
          </p:nvSpPr>
          <p:spPr>
            <a:xfrm>
              <a:off x="380347" y="3170193"/>
              <a:ext cx="751986" cy="752003"/>
            </a:xfrm>
            <a:custGeom>
              <a:avLst/>
              <a:gdLst>
                <a:gd name="connsiteX0" fmla="*/ 0 w 751986"/>
                <a:gd name="connsiteY0" fmla="*/ 376002 h 752003"/>
                <a:gd name="connsiteX1" fmla="*/ 375993 w 751986"/>
                <a:gd name="connsiteY1" fmla="*/ 0 h 752003"/>
                <a:gd name="connsiteX2" fmla="*/ 751986 w 751986"/>
                <a:gd name="connsiteY2" fmla="*/ 376002 h 752003"/>
                <a:gd name="connsiteX3" fmla="*/ 375993 w 751986"/>
                <a:gd name="connsiteY3" fmla="*/ 752004 h 752003"/>
                <a:gd name="connsiteX4" fmla="*/ 0 w 751986"/>
                <a:gd name="connsiteY4" fmla="*/ 376002 h 752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986" h="752003">
                  <a:moveTo>
                    <a:pt x="0" y="376002"/>
                  </a:moveTo>
                  <a:cubicBezTo>
                    <a:pt x="0" y="168342"/>
                    <a:pt x="168338" y="0"/>
                    <a:pt x="375993" y="0"/>
                  </a:cubicBezTo>
                  <a:cubicBezTo>
                    <a:pt x="583648" y="0"/>
                    <a:pt x="751986" y="168342"/>
                    <a:pt x="751986" y="376002"/>
                  </a:cubicBezTo>
                  <a:cubicBezTo>
                    <a:pt x="751986" y="583662"/>
                    <a:pt x="583648" y="752004"/>
                    <a:pt x="375993" y="752004"/>
                  </a:cubicBezTo>
                  <a:cubicBezTo>
                    <a:pt x="168338" y="752004"/>
                    <a:pt x="0" y="583662"/>
                    <a:pt x="0" y="376002"/>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40606" tIns="140608" rIns="140606" bIns="140608" numCol="1" spcCol="1270" anchor="ctr" anchorCtr="0">
              <a:noAutofit/>
            </a:bodyPr>
            <a:lstStyle/>
            <a:p>
              <a:pPr lvl="0" algn="ctr" defTabSz="355600">
                <a:lnSpc>
                  <a:spcPct val="90000"/>
                </a:lnSpc>
                <a:spcBef>
                  <a:spcPct val="0"/>
                </a:spcBef>
                <a:spcAft>
                  <a:spcPct val="35000"/>
                </a:spcAft>
              </a:pPr>
              <a:r>
                <a:rPr lang="en-US" sz="800" kern="1200" dirty="0"/>
                <a:t>Scientific network</a:t>
              </a:r>
            </a:p>
          </p:txBody>
        </p:sp>
        <p:sp>
          <p:nvSpPr>
            <p:cNvPr id="54" name="Freeform 53"/>
            <p:cNvSpPr/>
            <p:nvPr/>
          </p:nvSpPr>
          <p:spPr>
            <a:xfrm>
              <a:off x="128384" y="3992568"/>
              <a:ext cx="1801938" cy="474802"/>
            </a:xfrm>
            <a:custGeom>
              <a:avLst/>
              <a:gdLst>
                <a:gd name="connsiteX0" fmla="*/ 0 w 1801938"/>
                <a:gd name="connsiteY0" fmla="*/ 0 h 474802"/>
                <a:gd name="connsiteX1" fmla="*/ 1801938 w 1801938"/>
                <a:gd name="connsiteY1" fmla="*/ 0 h 474802"/>
                <a:gd name="connsiteX2" fmla="*/ 1801938 w 1801938"/>
                <a:gd name="connsiteY2" fmla="*/ 474802 h 474802"/>
                <a:gd name="connsiteX3" fmla="*/ 0 w 1801938"/>
                <a:gd name="connsiteY3" fmla="*/ 474802 h 474802"/>
                <a:gd name="connsiteX4" fmla="*/ 0 w 1801938"/>
                <a:gd name="connsiteY4" fmla="*/ 0 h 474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938" h="474802">
                  <a:moveTo>
                    <a:pt x="0" y="0"/>
                  </a:moveTo>
                  <a:lnTo>
                    <a:pt x="1801938" y="0"/>
                  </a:lnTo>
                  <a:lnTo>
                    <a:pt x="1801938" y="474802"/>
                  </a:lnTo>
                  <a:lnTo>
                    <a:pt x="0" y="4748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Synergies</a:t>
              </a:r>
            </a:p>
          </p:txBody>
        </p:sp>
      </p:grpSp>
      <p:sp>
        <p:nvSpPr>
          <p:cNvPr id="6" name="Rectangle 5"/>
          <p:cNvSpPr/>
          <p:nvPr/>
        </p:nvSpPr>
        <p:spPr>
          <a:xfrm rot="5400000" flipH="1">
            <a:off x="6615585" y="2564465"/>
            <a:ext cx="634962" cy="1015663"/>
          </a:xfrm>
          <a:prstGeom prst="rect">
            <a:avLst/>
          </a:prstGeom>
        </p:spPr>
        <p:txBody>
          <a:bodyPr wrap="square">
            <a:spAutoFit/>
          </a:bodyPr>
          <a:lstStyle/>
          <a:p>
            <a:r>
              <a:rPr lang="en-US" sz="6000" dirty="0">
                <a:latin typeface="Wingdings"/>
                <a:ea typeface="Wingdings"/>
                <a:cs typeface="Wingdings"/>
                <a:sym typeface="Wingdings"/>
              </a:rPr>
              <a:t></a:t>
            </a:r>
            <a:endParaRPr lang="en-US" sz="6000" dirty="0"/>
          </a:p>
        </p:txBody>
      </p:sp>
      <p:graphicFrame>
        <p:nvGraphicFramePr>
          <p:cNvPr id="8" name="Diagram 7"/>
          <p:cNvGraphicFramePr/>
          <p:nvPr>
            <p:extLst>
              <p:ext uri="{D42A27DB-BD31-4B8C-83A1-F6EECF244321}">
                <p14:modId xmlns:p14="http://schemas.microsoft.com/office/powerpoint/2010/main" val="796572638"/>
              </p:ext>
            </p:extLst>
          </p:nvPr>
        </p:nvGraphicFramePr>
        <p:xfrm>
          <a:off x="6740603" y="1894945"/>
          <a:ext cx="2135242" cy="188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5" name="Group 24"/>
          <p:cNvGrpSpPr/>
          <p:nvPr/>
        </p:nvGrpSpPr>
        <p:grpSpPr>
          <a:xfrm>
            <a:off x="2106" y="1924330"/>
            <a:ext cx="7181900" cy="2536339"/>
            <a:chOff x="-317611" y="1930297"/>
            <a:chExt cx="7181900" cy="2536339"/>
          </a:xfrm>
        </p:grpSpPr>
        <p:sp>
          <p:nvSpPr>
            <p:cNvPr id="26" name="Block Arc 25"/>
            <p:cNvSpPr/>
            <p:nvPr/>
          </p:nvSpPr>
          <p:spPr>
            <a:xfrm rot="5400000">
              <a:off x="-317429" y="1930115"/>
              <a:ext cx="2373253" cy="2373618"/>
            </a:xfrm>
            <a:prstGeom prst="blockArc">
              <a:avLst>
                <a:gd name="adj1" fmla="val 13500000"/>
                <a:gd name="adj2" fmla="val 18900000"/>
                <a:gd name="adj3" fmla="val 49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Block Arc 26"/>
            <p:cNvSpPr/>
            <p:nvPr/>
          </p:nvSpPr>
          <p:spPr>
            <a:xfrm rot="16200000">
              <a:off x="2125135" y="1930115"/>
              <a:ext cx="2373253" cy="2373618"/>
            </a:xfrm>
            <a:prstGeom prst="blockArc">
              <a:avLst>
                <a:gd name="adj1" fmla="val 13500000"/>
                <a:gd name="adj2" fmla="val 18900000"/>
                <a:gd name="adj3" fmla="val 49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Freeform 27"/>
            <p:cNvSpPr/>
            <p:nvPr/>
          </p:nvSpPr>
          <p:spPr>
            <a:xfrm>
              <a:off x="2405765" y="3991834"/>
              <a:ext cx="1801938" cy="474802"/>
            </a:xfrm>
            <a:custGeom>
              <a:avLst/>
              <a:gdLst>
                <a:gd name="connsiteX0" fmla="*/ 0 w 1801938"/>
                <a:gd name="connsiteY0" fmla="*/ 0 h 474802"/>
                <a:gd name="connsiteX1" fmla="*/ 1801938 w 1801938"/>
                <a:gd name="connsiteY1" fmla="*/ 0 h 474802"/>
                <a:gd name="connsiteX2" fmla="*/ 1801938 w 1801938"/>
                <a:gd name="connsiteY2" fmla="*/ 474802 h 474802"/>
                <a:gd name="connsiteX3" fmla="*/ 0 w 1801938"/>
                <a:gd name="connsiteY3" fmla="*/ 474802 h 474802"/>
                <a:gd name="connsiteX4" fmla="*/ 0 w 1801938"/>
                <a:gd name="connsiteY4" fmla="*/ 0 h 474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938" h="474802">
                  <a:moveTo>
                    <a:pt x="0" y="0"/>
                  </a:moveTo>
                  <a:lnTo>
                    <a:pt x="1801938" y="0"/>
                  </a:lnTo>
                  <a:lnTo>
                    <a:pt x="1801938" y="474802"/>
                  </a:lnTo>
                  <a:lnTo>
                    <a:pt x="0" y="4748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Policy dialogues</a:t>
              </a:r>
            </a:p>
          </p:txBody>
        </p:sp>
        <p:sp>
          <p:nvSpPr>
            <p:cNvPr id="29" name="Block Arc 28"/>
            <p:cNvSpPr/>
            <p:nvPr/>
          </p:nvSpPr>
          <p:spPr>
            <a:xfrm rot="5400000">
              <a:off x="2049007" y="1930115"/>
              <a:ext cx="2373253" cy="2373618"/>
            </a:xfrm>
            <a:prstGeom prst="blockArc">
              <a:avLst>
                <a:gd name="adj1" fmla="val 13500000"/>
                <a:gd name="adj2" fmla="val 18900000"/>
                <a:gd name="adj3" fmla="val 49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Block Arc 29"/>
            <p:cNvSpPr/>
            <p:nvPr/>
          </p:nvSpPr>
          <p:spPr>
            <a:xfrm rot="16200000">
              <a:off x="4490853" y="1930115"/>
              <a:ext cx="2373253" cy="2373618"/>
            </a:xfrm>
            <a:prstGeom prst="blockArc">
              <a:avLst>
                <a:gd name="adj1" fmla="val 13500000"/>
                <a:gd name="adj2" fmla="val 18900000"/>
                <a:gd name="adj3" fmla="val 49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Freeform 30"/>
            <p:cNvSpPr/>
            <p:nvPr/>
          </p:nvSpPr>
          <p:spPr>
            <a:xfrm>
              <a:off x="4598399" y="3991834"/>
              <a:ext cx="1801938" cy="474802"/>
            </a:xfrm>
            <a:custGeom>
              <a:avLst/>
              <a:gdLst>
                <a:gd name="connsiteX0" fmla="*/ 0 w 1801938"/>
                <a:gd name="connsiteY0" fmla="*/ 0 h 474802"/>
                <a:gd name="connsiteX1" fmla="*/ 1801938 w 1801938"/>
                <a:gd name="connsiteY1" fmla="*/ 0 h 474802"/>
                <a:gd name="connsiteX2" fmla="*/ 1801938 w 1801938"/>
                <a:gd name="connsiteY2" fmla="*/ 474802 h 474802"/>
                <a:gd name="connsiteX3" fmla="*/ 0 w 1801938"/>
                <a:gd name="connsiteY3" fmla="*/ 474802 h 474802"/>
                <a:gd name="connsiteX4" fmla="*/ 0 w 1801938"/>
                <a:gd name="connsiteY4" fmla="*/ 0 h 474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938" h="474802">
                  <a:moveTo>
                    <a:pt x="0" y="0"/>
                  </a:moveTo>
                  <a:lnTo>
                    <a:pt x="1801938" y="0"/>
                  </a:lnTo>
                  <a:lnTo>
                    <a:pt x="1801938" y="474802"/>
                  </a:lnTo>
                  <a:lnTo>
                    <a:pt x="0" y="4748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kern="1200" dirty="0"/>
            </a:p>
          </p:txBody>
        </p:sp>
        <p:sp>
          <p:nvSpPr>
            <p:cNvPr id="32" name="Freeform 31"/>
            <p:cNvSpPr/>
            <p:nvPr/>
          </p:nvSpPr>
          <p:spPr>
            <a:xfrm>
              <a:off x="2347864" y="2611284"/>
              <a:ext cx="1087368" cy="1087368"/>
            </a:xfrm>
            <a:custGeom>
              <a:avLst/>
              <a:gdLst>
                <a:gd name="connsiteX0" fmla="*/ 0 w 1087368"/>
                <a:gd name="connsiteY0" fmla="*/ 543684 h 1087368"/>
                <a:gd name="connsiteX1" fmla="*/ 543684 w 1087368"/>
                <a:gd name="connsiteY1" fmla="*/ 0 h 1087368"/>
                <a:gd name="connsiteX2" fmla="*/ 1087368 w 1087368"/>
                <a:gd name="connsiteY2" fmla="*/ 543684 h 1087368"/>
                <a:gd name="connsiteX3" fmla="*/ 543684 w 1087368"/>
                <a:gd name="connsiteY3" fmla="*/ 1087368 h 1087368"/>
                <a:gd name="connsiteX4" fmla="*/ 0 w 1087368"/>
                <a:gd name="connsiteY4" fmla="*/ 543684 h 108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368" h="1087368">
                  <a:moveTo>
                    <a:pt x="0" y="543684"/>
                  </a:moveTo>
                  <a:cubicBezTo>
                    <a:pt x="0" y="243416"/>
                    <a:pt x="243416" y="0"/>
                    <a:pt x="543684" y="0"/>
                  </a:cubicBezTo>
                  <a:cubicBezTo>
                    <a:pt x="843952" y="0"/>
                    <a:pt x="1087368" y="243416"/>
                    <a:pt x="1087368" y="543684"/>
                  </a:cubicBezTo>
                  <a:cubicBezTo>
                    <a:pt x="1087368" y="843952"/>
                    <a:pt x="843952" y="1087368"/>
                    <a:pt x="543684" y="1087368"/>
                  </a:cubicBezTo>
                  <a:cubicBezTo>
                    <a:pt x="243416" y="1087368"/>
                    <a:pt x="0" y="843952"/>
                    <a:pt x="0" y="543684"/>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51840" tIns="128224" rIns="308577" bIns="128224" numCol="1" spcCol="1270" anchor="ctr" anchorCtr="0">
              <a:noAutofit/>
            </a:bodyPr>
            <a:lstStyle/>
            <a:p>
              <a:pPr lvl="0" algn="ctr" defTabSz="533400">
                <a:lnSpc>
                  <a:spcPct val="90000"/>
                </a:lnSpc>
                <a:spcBef>
                  <a:spcPct val="0"/>
                </a:spcBef>
                <a:spcAft>
                  <a:spcPct val="35000"/>
                </a:spcAft>
              </a:pPr>
              <a:r>
                <a:rPr lang="en-US" sz="1200" kern="1200" dirty="0"/>
                <a:t>15 national</a:t>
              </a:r>
            </a:p>
          </p:txBody>
        </p:sp>
        <p:sp>
          <p:nvSpPr>
            <p:cNvPr id="33" name="Freeform 32"/>
            <p:cNvSpPr/>
            <p:nvPr/>
          </p:nvSpPr>
          <p:spPr>
            <a:xfrm>
              <a:off x="3131553" y="2611284"/>
              <a:ext cx="1087368" cy="1087368"/>
            </a:xfrm>
            <a:custGeom>
              <a:avLst/>
              <a:gdLst>
                <a:gd name="connsiteX0" fmla="*/ 0 w 1087368"/>
                <a:gd name="connsiteY0" fmla="*/ 543684 h 1087368"/>
                <a:gd name="connsiteX1" fmla="*/ 543684 w 1087368"/>
                <a:gd name="connsiteY1" fmla="*/ 0 h 1087368"/>
                <a:gd name="connsiteX2" fmla="*/ 1087368 w 1087368"/>
                <a:gd name="connsiteY2" fmla="*/ 543684 h 1087368"/>
                <a:gd name="connsiteX3" fmla="*/ 543684 w 1087368"/>
                <a:gd name="connsiteY3" fmla="*/ 1087368 h 1087368"/>
                <a:gd name="connsiteX4" fmla="*/ 0 w 1087368"/>
                <a:gd name="connsiteY4" fmla="*/ 543684 h 108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368" h="1087368">
                  <a:moveTo>
                    <a:pt x="0" y="543684"/>
                  </a:moveTo>
                  <a:cubicBezTo>
                    <a:pt x="0" y="243416"/>
                    <a:pt x="243416" y="0"/>
                    <a:pt x="543684" y="0"/>
                  </a:cubicBezTo>
                  <a:cubicBezTo>
                    <a:pt x="843952" y="0"/>
                    <a:pt x="1087368" y="243416"/>
                    <a:pt x="1087368" y="543684"/>
                  </a:cubicBezTo>
                  <a:cubicBezTo>
                    <a:pt x="1087368" y="843952"/>
                    <a:pt x="843952" y="1087368"/>
                    <a:pt x="543684" y="1087368"/>
                  </a:cubicBezTo>
                  <a:cubicBezTo>
                    <a:pt x="243416" y="1087368"/>
                    <a:pt x="0" y="843952"/>
                    <a:pt x="0" y="543684"/>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8578" tIns="128224" rIns="151839" bIns="128224" numCol="1" spcCol="1270" anchor="ctr" anchorCtr="0">
              <a:noAutofit/>
            </a:bodyPr>
            <a:lstStyle/>
            <a:p>
              <a:pPr lvl="0" algn="ctr" defTabSz="533400">
                <a:lnSpc>
                  <a:spcPct val="90000"/>
                </a:lnSpc>
                <a:spcBef>
                  <a:spcPct val="0"/>
                </a:spcBef>
                <a:spcAft>
                  <a:spcPct val="35000"/>
                </a:spcAft>
              </a:pPr>
              <a:r>
                <a:rPr lang="en-US" sz="1200" kern="1200" dirty="0"/>
                <a:t>2 EU level</a:t>
              </a:r>
            </a:p>
          </p:txBody>
        </p:sp>
        <p:sp>
          <p:nvSpPr>
            <p:cNvPr id="34" name="Freeform 33"/>
            <p:cNvSpPr/>
            <p:nvPr/>
          </p:nvSpPr>
          <p:spPr>
            <a:xfrm>
              <a:off x="366947" y="2290571"/>
              <a:ext cx="751986" cy="752003"/>
            </a:xfrm>
            <a:custGeom>
              <a:avLst/>
              <a:gdLst>
                <a:gd name="connsiteX0" fmla="*/ 0 w 751986"/>
                <a:gd name="connsiteY0" fmla="*/ 376002 h 752003"/>
                <a:gd name="connsiteX1" fmla="*/ 375993 w 751986"/>
                <a:gd name="connsiteY1" fmla="*/ 0 h 752003"/>
                <a:gd name="connsiteX2" fmla="*/ 751986 w 751986"/>
                <a:gd name="connsiteY2" fmla="*/ 376002 h 752003"/>
                <a:gd name="connsiteX3" fmla="*/ 375993 w 751986"/>
                <a:gd name="connsiteY3" fmla="*/ 752004 h 752003"/>
                <a:gd name="connsiteX4" fmla="*/ 0 w 751986"/>
                <a:gd name="connsiteY4" fmla="*/ 376002 h 752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986" h="752003">
                  <a:moveTo>
                    <a:pt x="0" y="376002"/>
                  </a:moveTo>
                  <a:cubicBezTo>
                    <a:pt x="0" y="168342"/>
                    <a:pt x="168338" y="0"/>
                    <a:pt x="375993" y="0"/>
                  </a:cubicBezTo>
                  <a:cubicBezTo>
                    <a:pt x="583648" y="0"/>
                    <a:pt x="751986" y="168342"/>
                    <a:pt x="751986" y="376002"/>
                  </a:cubicBezTo>
                  <a:cubicBezTo>
                    <a:pt x="751986" y="583662"/>
                    <a:pt x="583648" y="752004"/>
                    <a:pt x="375993" y="752004"/>
                  </a:cubicBezTo>
                  <a:cubicBezTo>
                    <a:pt x="168338" y="752004"/>
                    <a:pt x="0" y="583662"/>
                    <a:pt x="0" y="376002"/>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40606" tIns="140608" rIns="140606" bIns="140608" numCol="1" spcCol="1270" anchor="ctr" anchorCtr="0">
              <a:noAutofit/>
            </a:bodyPr>
            <a:lstStyle/>
            <a:p>
              <a:pPr lvl="0" algn="ctr" defTabSz="355600">
                <a:lnSpc>
                  <a:spcPct val="90000"/>
                </a:lnSpc>
                <a:spcBef>
                  <a:spcPct val="0"/>
                </a:spcBef>
                <a:spcAft>
                  <a:spcPct val="35000"/>
                </a:spcAft>
              </a:pPr>
              <a:r>
                <a:rPr lang="en-US" sz="800" kern="1200" dirty="0"/>
                <a:t>OECD</a:t>
              </a:r>
            </a:p>
          </p:txBody>
        </p:sp>
        <p:sp>
          <p:nvSpPr>
            <p:cNvPr id="35" name="Oval 34"/>
            <p:cNvSpPr/>
            <p:nvPr/>
          </p:nvSpPr>
          <p:spPr>
            <a:xfrm>
              <a:off x="89602" y="2919280"/>
              <a:ext cx="369381" cy="36923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6" name="Oval 35"/>
            <p:cNvSpPr/>
            <p:nvPr/>
          </p:nvSpPr>
          <p:spPr>
            <a:xfrm>
              <a:off x="1180643" y="2438493"/>
              <a:ext cx="214928" cy="21478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7" name="Freeform 36"/>
            <p:cNvSpPr/>
            <p:nvPr/>
          </p:nvSpPr>
          <p:spPr>
            <a:xfrm>
              <a:off x="1100772" y="2739719"/>
              <a:ext cx="751986" cy="752003"/>
            </a:xfrm>
            <a:custGeom>
              <a:avLst/>
              <a:gdLst>
                <a:gd name="connsiteX0" fmla="*/ 0 w 751986"/>
                <a:gd name="connsiteY0" fmla="*/ 376002 h 752003"/>
                <a:gd name="connsiteX1" fmla="*/ 375993 w 751986"/>
                <a:gd name="connsiteY1" fmla="*/ 0 h 752003"/>
                <a:gd name="connsiteX2" fmla="*/ 751986 w 751986"/>
                <a:gd name="connsiteY2" fmla="*/ 376002 h 752003"/>
                <a:gd name="connsiteX3" fmla="*/ 375993 w 751986"/>
                <a:gd name="connsiteY3" fmla="*/ 752004 h 752003"/>
                <a:gd name="connsiteX4" fmla="*/ 0 w 751986"/>
                <a:gd name="connsiteY4" fmla="*/ 376002 h 752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986" h="752003">
                  <a:moveTo>
                    <a:pt x="0" y="376002"/>
                  </a:moveTo>
                  <a:cubicBezTo>
                    <a:pt x="0" y="168342"/>
                    <a:pt x="168338" y="0"/>
                    <a:pt x="375993" y="0"/>
                  </a:cubicBezTo>
                  <a:cubicBezTo>
                    <a:pt x="583648" y="0"/>
                    <a:pt x="751986" y="168342"/>
                    <a:pt x="751986" y="376002"/>
                  </a:cubicBezTo>
                  <a:cubicBezTo>
                    <a:pt x="751986" y="583662"/>
                    <a:pt x="583648" y="752004"/>
                    <a:pt x="375993" y="752004"/>
                  </a:cubicBezTo>
                  <a:cubicBezTo>
                    <a:pt x="168338" y="752004"/>
                    <a:pt x="0" y="583662"/>
                    <a:pt x="0" y="376002"/>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40606" tIns="140608" rIns="140606" bIns="140608" numCol="1" spcCol="1270" anchor="ctr" anchorCtr="0">
              <a:noAutofit/>
            </a:bodyPr>
            <a:lstStyle/>
            <a:p>
              <a:pPr lvl="0" algn="ctr" defTabSz="355600">
                <a:lnSpc>
                  <a:spcPct val="90000"/>
                </a:lnSpc>
                <a:spcBef>
                  <a:spcPct val="0"/>
                </a:spcBef>
                <a:spcAft>
                  <a:spcPct val="35000"/>
                </a:spcAft>
              </a:pPr>
              <a:r>
                <a:rPr lang="en-US" sz="800" kern="1200" dirty="0"/>
                <a:t>CP</a:t>
              </a:r>
            </a:p>
          </p:txBody>
        </p:sp>
        <p:sp>
          <p:nvSpPr>
            <p:cNvPr id="38" name="Oval 37"/>
            <p:cNvSpPr/>
            <p:nvPr/>
          </p:nvSpPr>
          <p:spPr>
            <a:xfrm>
              <a:off x="1179409" y="3537714"/>
              <a:ext cx="214928" cy="21478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9" name="Freeform 38"/>
            <p:cNvSpPr/>
            <p:nvPr/>
          </p:nvSpPr>
          <p:spPr>
            <a:xfrm>
              <a:off x="380347" y="3169459"/>
              <a:ext cx="751986" cy="752003"/>
            </a:xfrm>
            <a:custGeom>
              <a:avLst/>
              <a:gdLst>
                <a:gd name="connsiteX0" fmla="*/ 0 w 751986"/>
                <a:gd name="connsiteY0" fmla="*/ 376002 h 752003"/>
                <a:gd name="connsiteX1" fmla="*/ 375993 w 751986"/>
                <a:gd name="connsiteY1" fmla="*/ 0 h 752003"/>
                <a:gd name="connsiteX2" fmla="*/ 751986 w 751986"/>
                <a:gd name="connsiteY2" fmla="*/ 376002 h 752003"/>
                <a:gd name="connsiteX3" fmla="*/ 375993 w 751986"/>
                <a:gd name="connsiteY3" fmla="*/ 752004 h 752003"/>
                <a:gd name="connsiteX4" fmla="*/ 0 w 751986"/>
                <a:gd name="connsiteY4" fmla="*/ 376002 h 752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986" h="752003">
                  <a:moveTo>
                    <a:pt x="0" y="376002"/>
                  </a:moveTo>
                  <a:cubicBezTo>
                    <a:pt x="0" y="168342"/>
                    <a:pt x="168338" y="0"/>
                    <a:pt x="375993" y="0"/>
                  </a:cubicBezTo>
                  <a:cubicBezTo>
                    <a:pt x="583648" y="0"/>
                    <a:pt x="751986" y="168342"/>
                    <a:pt x="751986" y="376002"/>
                  </a:cubicBezTo>
                  <a:cubicBezTo>
                    <a:pt x="751986" y="583662"/>
                    <a:pt x="583648" y="752004"/>
                    <a:pt x="375993" y="752004"/>
                  </a:cubicBezTo>
                  <a:cubicBezTo>
                    <a:pt x="168338" y="752004"/>
                    <a:pt x="0" y="583662"/>
                    <a:pt x="0" y="376002"/>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40606" tIns="140608" rIns="140606" bIns="140608" numCol="1" spcCol="1270" anchor="ctr" anchorCtr="0">
              <a:noAutofit/>
            </a:bodyPr>
            <a:lstStyle/>
            <a:p>
              <a:pPr lvl="0" algn="ctr" defTabSz="355600">
                <a:lnSpc>
                  <a:spcPct val="90000"/>
                </a:lnSpc>
                <a:spcBef>
                  <a:spcPct val="0"/>
                </a:spcBef>
                <a:spcAft>
                  <a:spcPct val="35000"/>
                </a:spcAft>
              </a:pPr>
              <a:r>
                <a:rPr lang="en-US" sz="800" kern="1200" dirty="0"/>
                <a:t>Scientific network</a:t>
              </a:r>
            </a:p>
          </p:txBody>
        </p:sp>
        <p:sp>
          <p:nvSpPr>
            <p:cNvPr id="40" name="Freeform 39"/>
            <p:cNvSpPr/>
            <p:nvPr/>
          </p:nvSpPr>
          <p:spPr>
            <a:xfrm>
              <a:off x="128384" y="3991834"/>
              <a:ext cx="1801938" cy="474802"/>
            </a:xfrm>
            <a:custGeom>
              <a:avLst/>
              <a:gdLst>
                <a:gd name="connsiteX0" fmla="*/ 0 w 1801938"/>
                <a:gd name="connsiteY0" fmla="*/ 0 h 474802"/>
                <a:gd name="connsiteX1" fmla="*/ 1801938 w 1801938"/>
                <a:gd name="connsiteY1" fmla="*/ 0 h 474802"/>
                <a:gd name="connsiteX2" fmla="*/ 1801938 w 1801938"/>
                <a:gd name="connsiteY2" fmla="*/ 474802 h 474802"/>
                <a:gd name="connsiteX3" fmla="*/ 0 w 1801938"/>
                <a:gd name="connsiteY3" fmla="*/ 474802 h 474802"/>
                <a:gd name="connsiteX4" fmla="*/ 0 w 1801938"/>
                <a:gd name="connsiteY4" fmla="*/ 0 h 474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938" h="474802">
                  <a:moveTo>
                    <a:pt x="0" y="0"/>
                  </a:moveTo>
                  <a:lnTo>
                    <a:pt x="1801938" y="0"/>
                  </a:lnTo>
                  <a:lnTo>
                    <a:pt x="1801938" y="474802"/>
                  </a:lnTo>
                  <a:lnTo>
                    <a:pt x="0" y="4748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Synergies</a:t>
              </a:r>
            </a:p>
          </p:txBody>
        </p:sp>
      </p:grpSp>
      <p:grpSp>
        <p:nvGrpSpPr>
          <p:cNvPr id="3" name="Group 2"/>
          <p:cNvGrpSpPr/>
          <p:nvPr/>
        </p:nvGrpSpPr>
        <p:grpSpPr>
          <a:xfrm>
            <a:off x="2106" y="1922827"/>
            <a:ext cx="7181900" cy="2536339"/>
            <a:chOff x="-314635" y="1927806"/>
            <a:chExt cx="7181900" cy="2536339"/>
          </a:xfrm>
        </p:grpSpPr>
        <p:sp>
          <p:nvSpPr>
            <p:cNvPr id="5" name="Block Arc 4"/>
            <p:cNvSpPr/>
            <p:nvPr/>
          </p:nvSpPr>
          <p:spPr>
            <a:xfrm rot="5400000">
              <a:off x="-314453" y="1927624"/>
              <a:ext cx="2373253" cy="2373618"/>
            </a:xfrm>
            <a:prstGeom prst="blockArc">
              <a:avLst>
                <a:gd name="adj1" fmla="val 13500000"/>
                <a:gd name="adj2" fmla="val 18900000"/>
                <a:gd name="adj3" fmla="val 49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Block Arc 9"/>
            <p:cNvSpPr/>
            <p:nvPr/>
          </p:nvSpPr>
          <p:spPr>
            <a:xfrm rot="16200000">
              <a:off x="2128111" y="1927624"/>
              <a:ext cx="2373253" cy="2373618"/>
            </a:xfrm>
            <a:prstGeom prst="blockArc">
              <a:avLst>
                <a:gd name="adj1" fmla="val 13500000"/>
                <a:gd name="adj2" fmla="val 18900000"/>
                <a:gd name="adj3" fmla="val 49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2408741" y="3989343"/>
              <a:ext cx="1801938" cy="474802"/>
            </a:xfrm>
            <a:custGeom>
              <a:avLst/>
              <a:gdLst>
                <a:gd name="connsiteX0" fmla="*/ 0 w 1801938"/>
                <a:gd name="connsiteY0" fmla="*/ 0 h 474802"/>
                <a:gd name="connsiteX1" fmla="*/ 1801938 w 1801938"/>
                <a:gd name="connsiteY1" fmla="*/ 0 h 474802"/>
                <a:gd name="connsiteX2" fmla="*/ 1801938 w 1801938"/>
                <a:gd name="connsiteY2" fmla="*/ 474802 h 474802"/>
                <a:gd name="connsiteX3" fmla="*/ 0 w 1801938"/>
                <a:gd name="connsiteY3" fmla="*/ 474802 h 474802"/>
                <a:gd name="connsiteX4" fmla="*/ 0 w 1801938"/>
                <a:gd name="connsiteY4" fmla="*/ 0 h 474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938" h="474802">
                  <a:moveTo>
                    <a:pt x="0" y="0"/>
                  </a:moveTo>
                  <a:lnTo>
                    <a:pt x="1801938" y="0"/>
                  </a:lnTo>
                  <a:lnTo>
                    <a:pt x="1801938" y="474802"/>
                  </a:lnTo>
                  <a:lnTo>
                    <a:pt x="0" y="4748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Policy dialogues</a:t>
              </a:r>
            </a:p>
          </p:txBody>
        </p:sp>
        <p:sp>
          <p:nvSpPr>
            <p:cNvPr id="12" name="Block Arc 11"/>
            <p:cNvSpPr/>
            <p:nvPr/>
          </p:nvSpPr>
          <p:spPr>
            <a:xfrm rot="5400000">
              <a:off x="2051983" y="1927624"/>
              <a:ext cx="2373253" cy="2373618"/>
            </a:xfrm>
            <a:prstGeom prst="blockArc">
              <a:avLst>
                <a:gd name="adj1" fmla="val 13500000"/>
                <a:gd name="adj2" fmla="val 18900000"/>
                <a:gd name="adj3" fmla="val 49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Block Arc 12"/>
            <p:cNvSpPr/>
            <p:nvPr/>
          </p:nvSpPr>
          <p:spPr>
            <a:xfrm rot="16200000">
              <a:off x="4493829" y="1927624"/>
              <a:ext cx="2373253" cy="2373618"/>
            </a:xfrm>
            <a:prstGeom prst="blockArc">
              <a:avLst>
                <a:gd name="adj1" fmla="val 13500000"/>
                <a:gd name="adj2" fmla="val 18900000"/>
                <a:gd name="adj3" fmla="val 49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13"/>
            <p:cNvSpPr/>
            <p:nvPr/>
          </p:nvSpPr>
          <p:spPr>
            <a:xfrm>
              <a:off x="4601375" y="3989343"/>
              <a:ext cx="1801938" cy="474802"/>
            </a:xfrm>
            <a:custGeom>
              <a:avLst/>
              <a:gdLst>
                <a:gd name="connsiteX0" fmla="*/ 0 w 1801938"/>
                <a:gd name="connsiteY0" fmla="*/ 0 h 474802"/>
                <a:gd name="connsiteX1" fmla="*/ 1801938 w 1801938"/>
                <a:gd name="connsiteY1" fmla="*/ 0 h 474802"/>
                <a:gd name="connsiteX2" fmla="*/ 1801938 w 1801938"/>
                <a:gd name="connsiteY2" fmla="*/ 474802 h 474802"/>
                <a:gd name="connsiteX3" fmla="*/ 0 w 1801938"/>
                <a:gd name="connsiteY3" fmla="*/ 474802 h 474802"/>
                <a:gd name="connsiteX4" fmla="*/ 0 w 1801938"/>
                <a:gd name="connsiteY4" fmla="*/ 0 h 474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938" h="474802">
                  <a:moveTo>
                    <a:pt x="0" y="0"/>
                  </a:moveTo>
                  <a:lnTo>
                    <a:pt x="1801938" y="0"/>
                  </a:lnTo>
                  <a:lnTo>
                    <a:pt x="1801938" y="474802"/>
                  </a:lnTo>
                  <a:lnTo>
                    <a:pt x="0" y="4748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Sustainability</a:t>
              </a:r>
            </a:p>
          </p:txBody>
        </p:sp>
        <p:sp>
          <p:nvSpPr>
            <p:cNvPr id="15" name="Freeform 14"/>
            <p:cNvSpPr/>
            <p:nvPr/>
          </p:nvSpPr>
          <p:spPr>
            <a:xfrm>
              <a:off x="2350840" y="2608793"/>
              <a:ext cx="1087368" cy="1087368"/>
            </a:xfrm>
            <a:custGeom>
              <a:avLst/>
              <a:gdLst>
                <a:gd name="connsiteX0" fmla="*/ 0 w 1087368"/>
                <a:gd name="connsiteY0" fmla="*/ 543684 h 1087368"/>
                <a:gd name="connsiteX1" fmla="*/ 543684 w 1087368"/>
                <a:gd name="connsiteY1" fmla="*/ 0 h 1087368"/>
                <a:gd name="connsiteX2" fmla="*/ 1087368 w 1087368"/>
                <a:gd name="connsiteY2" fmla="*/ 543684 h 1087368"/>
                <a:gd name="connsiteX3" fmla="*/ 543684 w 1087368"/>
                <a:gd name="connsiteY3" fmla="*/ 1087368 h 1087368"/>
                <a:gd name="connsiteX4" fmla="*/ 0 w 1087368"/>
                <a:gd name="connsiteY4" fmla="*/ 543684 h 108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368" h="1087368">
                  <a:moveTo>
                    <a:pt x="0" y="543684"/>
                  </a:moveTo>
                  <a:cubicBezTo>
                    <a:pt x="0" y="243416"/>
                    <a:pt x="243416" y="0"/>
                    <a:pt x="543684" y="0"/>
                  </a:cubicBezTo>
                  <a:cubicBezTo>
                    <a:pt x="843952" y="0"/>
                    <a:pt x="1087368" y="243416"/>
                    <a:pt x="1087368" y="543684"/>
                  </a:cubicBezTo>
                  <a:cubicBezTo>
                    <a:pt x="1087368" y="843952"/>
                    <a:pt x="843952" y="1087368"/>
                    <a:pt x="543684" y="1087368"/>
                  </a:cubicBezTo>
                  <a:cubicBezTo>
                    <a:pt x="243416" y="1087368"/>
                    <a:pt x="0" y="843952"/>
                    <a:pt x="0" y="543684"/>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51840" tIns="128224" rIns="308577" bIns="128224" numCol="1" spcCol="1270" anchor="ctr" anchorCtr="0">
              <a:noAutofit/>
            </a:bodyPr>
            <a:lstStyle/>
            <a:p>
              <a:pPr lvl="0" algn="ctr" defTabSz="533400">
                <a:lnSpc>
                  <a:spcPct val="90000"/>
                </a:lnSpc>
                <a:spcBef>
                  <a:spcPct val="0"/>
                </a:spcBef>
                <a:spcAft>
                  <a:spcPct val="35000"/>
                </a:spcAft>
              </a:pPr>
              <a:r>
                <a:rPr lang="en-US" sz="1200" kern="1200"/>
                <a:t>15 national</a:t>
              </a:r>
              <a:endParaRPr lang="en-US" sz="1200" kern="1200" dirty="0"/>
            </a:p>
          </p:txBody>
        </p:sp>
        <p:sp>
          <p:nvSpPr>
            <p:cNvPr id="16" name="Freeform 15"/>
            <p:cNvSpPr/>
            <p:nvPr/>
          </p:nvSpPr>
          <p:spPr>
            <a:xfrm>
              <a:off x="3134529" y="2608793"/>
              <a:ext cx="1087368" cy="1087368"/>
            </a:xfrm>
            <a:custGeom>
              <a:avLst/>
              <a:gdLst>
                <a:gd name="connsiteX0" fmla="*/ 0 w 1087368"/>
                <a:gd name="connsiteY0" fmla="*/ 543684 h 1087368"/>
                <a:gd name="connsiteX1" fmla="*/ 543684 w 1087368"/>
                <a:gd name="connsiteY1" fmla="*/ 0 h 1087368"/>
                <a:gd name="connsiteX2" fmla="*/ 1087368 w 1087368"/>
                <a:gd name="connsiteY2" fmla="*/ 543684 h 1087368"/>
                <a:gd name="connsiteX3" fmla="*/ 543684 w 1087368"/>
                <a:gd name="connsiteY3" fmla="*/ 1087368 h 1087368"/>
                <a:gd name="connsiteX4" fmla="*/ 0 w 1087368"/>
                <a:gd name="connsiteY4" fmla="*/ 543684 h 108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368" h="1087368">
                  <a:moveTo>
                    <a:pt x="0" y="543684"/>
                  </a:moveTo>
                  <a:cubicBezTo>
                    <a:pt x="0" y="243416"/>
                    <a:pt x="243416" y="0"/>
                    <a:pt x="543684" y="0"/>
                  </a:cubicBezTo>
                  <a:cubicBezTo>
                    <a:pt x="843952" y="0"/>
                    <a:pt x="1087368" y="243416"/>
                    <a:pt x="1087368" y="543684"/>
                  </a:cubicBezTo>
                  <a:cubicBezTo>
                    <a:pt x="1087368" y="843952"/>
                    <a:pt x="843952" y="1087368"/>
                    <a:pt x="543684" y="1087368"/>
                  </a:cubicBezTo>
                  <a:cubicBezTo>
                    <a:pt x="243416" y="1087368"/>
                    <a:pt x="0" y="843952"/>
                    <a:pt x="0" y="543684"/>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08578" tIns="128224" rIns="151839" bIns="128224" numCol="1" spcCol="1270" anchor="ctr" anchorCtr="0">
              <a:noAutofit/>
            </a:bodyPr>
            <a:lstStyle/>
            <a:p>
              <a:pPr lvl="0" algn="ctr" defTabSz="533400">
                <a:lnSpc>
                  <a:spcPct val="90000"/>
                </a:lnSpc>
                <a:spcBef>
                  <a:spcPct val="0"/>
                </a:spcBef>
                <a:spcAft>
                  <a:spcPct val="35000"/>
                </a:spcAft>
              </a:pPr>
              <a:r>
                <a:rPr lang="en-US" sz="1200" kern="1200"/>
                <a:t>2 EU level</a:t>
              </a:r>
              <a:endParaRPr lang="en-US" sz="1200" kern="1200" dirty="0"/>
            </a:p>
          </p:txBody>
        </p:sp>
        <p:sp>
          <p:nvSpPr>
            <p:cNvPr id="17" name="Freeform 16"/>
            <p:cNvSpPr/>
            <p:nvPr/>
          </p:nvSpPr>
          <p:spPr>
            <a:xfrm>
              <a:off x="369923" y="2288080"/>
              <a:ext cx="751986" cy="752003"/>
            </a:xfrm>
            <a:custGeom>
              <a:avLst/>
              <a:gdLst>
                <a:gd name="connsiteX0" fmla="*/ 0 w 751986"/>
                <a:gd name="connsiteY0" fmla="*/ 376002 h 752003"/>
                <a:gd name="connsiteX1" fmla="*/ 375993 w 751986"/>
                <a:gd name="connsiteY1" fmla="*/ 0 h 752003"/>
                <a:gd name="connsiteX2" fmla="*/ 751986 w 751986"/>
                <a:gd name="connsiteY2" fmla="*/ 376002 h 752003"/>
                <a:gd name="connsiteX3" fmla="*/ 375993 w 751986"/>
                <a:gd name="connsiteY3" fmla="*/ 752004 h 752003"/>
                <a:gd name="connsiteX4" fmla="*/ 0 w 751986"/>
                <a:gd name="connsiteY4" fmla="*/ 376002 h 752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986" h="752003">
                  <a:moveTo>
                    <a:pt x="0" y="376002"/>
                  </a:moveTo>
                  <a:cubicBezTo>
                    <a:pt x="0" y="168342"/>
                    <a:pt x="168338" y="0"/>
                    <a:pt x="375993" y="0"/>
                  </a:cubicBezTo>
                  <a:cubicBezTo>
                    <a:pt x="583648" y="0"/>
                    <a:pt x="751986" y="168342"/>
                    <a:pt x="751986" y="376002"/>
                  </a:cubicBezTo>
                  <a:cubicBezTo>
                    <a:pt x="751986" y="583662"/>
                    <a:pt x="583648" y="752004"/>
                    <a:pt x="375993" y="752004"/>
                  </a:cubicBezTo>
                  <a:cubicBezTo>
                    <a:pt x="168338" y="752004"/>
                    <a:pt x="0" y="583662"/>
                    <a:pt x="0" y="376002"/>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40606" tIns="140608" rIns="140606" bIns="140608" numCol="1" spcCol="1270" anchor="ctr" anchorCtr="0">
              <a:noAutofit/>
            </a:bodyPr>
            <a:lstStyle/>
            <a:p>
              <a:pPr lvl="0" algn="ctr" defTabSz="355600">
                <a:lnSpc>
                  <a:spcPct val="90000"/>
                </a:lnSpc>
                <a:spcBef>
                  <a:spcPct val="0"/>
                </a:spcBef>
                <a:spcAft>
                  <a:spcPct val="35000"/>
                </a:spcAft>
              </a:pPr>
              <a:r>
                <a:rPr lang="en-US" sz="800" kern="1200" dirty="0"/>
                <a:t>OECD</a:t>
              </a:r>
            </a:p>
          </p:txBody>
        </p:sp>
        <p:sp>
          <p:nvSpPr>
            <p:cNvPr id="18" name="Oval 17"/>
            <p:cNvSpPr/>
            <p:nvPr/>
          </p:nvSpPr>
          <p:spPr>
            <a:xfrm>
              <a:off x="92578" y="2916789"/>
              <a:ext cx="369381" cy="36923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Oval 18"/>
            <p:cNvSpPr/>
            <p:nvPr/>
          </p:nvSpPr>
          <p:spPr>
            <a:xfrm>
              <a:off x="1183619" y="2436002"/>
              <a:ext cx="214928" cy="21478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0" name="Freeform 19"/>
            <p:cNvSpPr/>
            <p:nvPr/>
          </p:nvSpPr>
          <p:spPr>
            <a:xfrm>
              <a:off x="1103748" y="2737228"/>
              <a:ext cx="751986" cy="752003"/>
            </a:xfrm>
            <a:custGeom>
              <a:avLst/>
              <a:gdLst>
                <a:gd name="connsiteX0" fmla="*/ 0 w 751986"/>
                <a:gd name="connsiteY0" fmla="*/ 376002 h 752003"/>
                <a:gd name="connsiteX1" fmla="*/ 375993 w 751986"/>
                <a:gd name="connsiteY1" fmla="*/ 0 h 752003"/>
                <a:gd name="connsiteX2" fmla="*/ 751986 w 751986"/>
                <a:gd name="connsiteY2" fmla="*/ 376002 h 752003"/>
                <a:gd name="connsiteX3" fmla="*/ 375993 w 751986"/>
                <a:gd name="connsiteY3" fmla="*/ 752004 h 752003"/>
                <a:gd name="connsiteX4" fmla="*/ 0 w 751986"/>
                <a:gd name="connsiteY4" fmla="*/ 376002 h 752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986" h="752003">
                  <a:moveTo>
                    <a:pt x="0" y="376002"/>
                  </a:moveTo>
                  <a:cubicBezTo>
                    <a:pt x="0" y="168342"/>
                    <a:pt x="168338" y="0"/>
                    <a:pt x="375993" y="0"/>
                  </a:cubicBezTo>
                  <a:cubicBezTo>
                    <a:pt x="583648" y="0"/>
                    <a:pt x="751986" y="168342"/>
                    <a:pt x="751986" y="376002"/>
                  </a:cubicBezTo>
                  <a:cubicBezTo>
                    <a:pt x="751986" y="583662"/>
                    <a:pt x="583648" y="752004"/>
                    <a:pt x="375993" y="752004"/>
                  </a:cubicBezTo>
                  <a:cubicBezTo>
                    <a:pt x="168338" y="752004"/>
                    <a:pt x="0" y="583662"/>
                    <a:pt x="0" y="376002"/>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40606" tIns="140608" rIns="140606" bIns="140608" numCol="1" spcCol="1270" anchor="ctr" anchorCtr="0">
              <a:noAutofit/>
            </a:bodyPr>
            <a:lstStyle/>
            <a:p>
              <a:pPr lvl="0" algn="ctr" defTabSz="355600">
                <a:lnSpc>
                  <a:spcPct val="90000"/>
                </a:lnSpc>
                <a:spcBef>
                  <a:spcPct val="0"/>
                </a:spcBef>
                <a:spcAft>
                  <a:spcPct val="35000"/>
                </a:spcAft>
              </a:pPr>
              <a:r>
                <a:rPr lang="en-US" sz="800" kern="1200" dirty="0"/>
                <a:t>CP</a:t>
              </a:r>
            </a:p>
          </p:txBody>
        </p:sp>
        <p:sp>
          <p:nvSpPr>
            <p:cNvPr id="21" name="Oval 20"/>
            <p:cNvSpPr/>
            <p:nvPr/>
          </p:nvSpPr>
          <p:spPr>
            <a:xfrm>
              <a:off x="1182385" y="3535223"/>
              <a:ext cx="214928" cy="21478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2" name="Freeform 21"/>
            <p:cNvSpPr/>
            <p:nvPr/>
          </p:nvSpPr>
          <p:spPr>
            <a:xfrm>
              <a:off x="383323" y="3166968"/>
              <a:ext cx="751986" cy="752003"/>
            </a:xfrm>
            <a:custGeom>
              <a:avLst/>
              <a:gdLst>
                <a:gd name="connsiteX0" fmla="*/ 0 w 751986"/>
                <a:gd name="connsiteY0" fmla="*/ 376002 h 752003"/>
                <a:gd name="connsiteX1" fmla="*/ 375993 w 751986"/>
                <a:gd name="connsiteY1" fmla="*/ 0 h 752003"/>
                <a:gd name="connsiteX2" fmla="*/ 751986 w 751986"/>
                <a:gd name="connsiteY2" fmla="*/ 376002 h 752003"/>
                <a:gd name="connsiteX3" fmla="*/ 375993 w 751986"/>
                <a:gd name="connsiteY3" fmla="*/ 752004 h 752003"/>
                <a:gd name="connsiteX4" fmla="*/ 0 w 751986"/>
                <a:gd name="connsiteY4" fmla="*/ 376002 h 752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986" h="752003">
                  <a:moveTo>
                    <a:pt x="0" y="376002"/>
                  </a:moveTo>
                  <a:cubicBezTo>
                    <a:pt x="0" y="168342"/>
                    <a:pt x="168338" y="0"/>
                    <a:pt x="375993" y="0"/>
                  </a:cubicBezTo>
                  <a:cubicBezTo>
                    <a:pt x="583648" y="0"/>
                    <a:pt x="751986" y="168342"/>
                    <a:pt x="751986" y="376002"/>
                  </a:cubicBezTo>
                  <a:cubicBezTo>
                    <a:pt x="751986" y="583662"/>
                    <a:pt x="583648" y="752004"/>
                    <a:pt x="375993" y="752004"/>
                  </a:cubicBezTo>
                  <a:cubicBezTo>
                    <a:pt x="168338" y="752004"/>
                    <a:pt x="0" y="583662"/>
                    <a:pt x="0" y="376002"/>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40606" tIns="140608" rIns="140606" bIns="140608" numCol="1" spcCol="1270" anchor="ctr" anchorCtr="0">
              <a:noAutofit/>
            </a:bodyPr>
            <a:lstStyle/>
            <a:p>
              <a:pPr lvl="0" algn="ctr" defTabSz="355600">
                <a:lnSpc>
                  <a:spcPct val="90000"/>
                </a:lnSpc>
                <a:spcBef>
                  <a:spcPct val="0"/>
                </a:spcBef>
                <a:spcAft>
                  <a:spcPct val="35000"/>
                </a:spcAft>
              </a:pPr>
              <a:r>
                <a:rPr lang="en-US" sz="800" kern="1200" dirty="0"/>
                <a:t>Scientific network</a:t>
              </a:r>
            </a:p>
          </p:txBody>
        </p:sp>
        <p:sp>
          <p:nvSpPr>
            <p:cNvPr id="23" name="Freeform 22"/>
            <p:cNvSpPr/>
            <p:nvPr/>
          </p:nvSpPr>
          <p:spPr>
            <a:xfrm>
              <a:off x="4806059" y="2418334"/>
              <a:ext cx="1386106" cy="1385856"/>
            </a:xfrm>
            <a:custGeom>
              <a:avLst/>
              <a:gdLst>
                <a:gd name="connsiteX0" fmla="*/ 0 w 1386106"/>
                <a:gd name="connsiteY0" fmla="*/ 692928 h 1385856"/>
                <a:gd name="connsiteX1" fmla="*/ 693053 w 1386106"/>
                <a:gd name="connsiteY1" fmla="*/ 0 h 1385856"/>
                <a:gd name="connsiteX2" fmla="*/ 1386106 w 1386106"/>
                <a:gd name="connsiteY2" fmla="*/ 692928 h 1385856"/>
                <a:gd name="connsiteX3" fmla="*/ 693053 w 1386106"/>
                <a:gd name="connsiteY3" fmla="*/ 1385856 h 1385856"/>
                <a:gd name="connsiteX4" fmla="*/ 0 w 1386106"/>
                <a:gd name="connsiteY4" fmla="*/ 692928 h 1385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106" h="1385856">
                  <a:moveTo>
                    <a:pt x="0" y="692928"/>
                  </a:moveTo>
                  <a:cubicBezTo>
                    <a:pt x="0" y="310234"/>
                    <a:pt x="310290" y="0"/>
                    <a:pt x="693053" y="0"/>
                  </a:cubicBezTo>
                  <a:cubicBezTo>
                    <a:pt x="1075816" y="0"/>
                    <a:pt x="1386106" y="310234"/>
                    <a:pt x="1386106" y="692928"/>
                  </a:cubicBezTo>
                  <a:cubicBezTo>
                    <a:pt x="1386106" y="1075622"/>
                    <a:pt x="1075816" y="1385856"/>
                    <a:pt x="693053" y="1385856"/>
                  </a:cubicBezTo>
                  <a:cubicBezTo>
                    <a:pt x="310290" y="1385856"/>
                    <a:pt x="0" y="1075622"/>
                    <a:pt x="0" y="69292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4901" tIns="244864" rIns="244901" bIns="244864" numCol="1" spcCol="1270" anchor="ctr" anchorCtr="0">
              <a:noAutofit/>
            </a:bodyPr>
            <a:lstStyle/>
            <a:p>
              <a:pPr lvl="0" algn="ctr" defTabSz="488950">
                <a:lnSpc>
                  <a:spcPct val="90000"/>
                </a:lnSpc>
                <a:spcBef>
                  <a:spcPct val="0"/>
                </a:spcBef>
                <a:spcAft>
                  <a:spcPct val="35000"/>
                </a:spcAft>
              </a:pPr>
              <a:r>
                <a:rPr lang="en-US" sz="1100" kern="1200" dirty="0"/>
                <a:t>SGPP</a:t>
              </a:r>
            </a:p>
            <a:p>
              <a:pPr lvl="0" algn="ctr" defTabSz="488950">
                <a:lnSpc>
                  <a:spcPct val="90000"/>
                </a:lnSpc>
                <a:spcBef>
                  <a:spcPct val="0"/>
                </a:spcBef>
                <a:spcAft>
                  <a:spcPct val="35000"/>
                </a:spcAft>
              </a:pPr>
              <a:r>
                <a:rPr lang="en-US" sz="1100" kern="1200" dirty="0"/>
                <a:t>Governing Board</a:t>
              </a:r>
            </a:p>
            <a:p>
              <a:pPr lvl="0" algn="ctr" defTabSz="488950">
                <a:lnSpc>
                  <a:spcPct val="90000"/>
                </a:lnSpc>
                <a:spcBef>
                  <a:spcPct val="0"/>
                </a:spcBef>
                <a:spcAft>
                  <a:spcPct val="35000"/>
                </a:spcAft>
              </a:pPr>
              <a:r>
                <a:rPr lang="en-US" sz="1100" kern="1200" dirty="0"/>
                <a:t>Consensus statement</a:t>
              </a:r>
            </a:p>
          </p:txBody>
        </p:sp>
        <p:sp>
          <p:nvSpPr>
            <p:cNvPr id="24" name="Freeform 23"/>
            <p:cNvSpPr/>
            <p:nvPr/>
          </p:nvSpPr>
          <p:spPr>
            <a:xfrm>
              <a:off x="131360" y="3989343"/>
              <a:ext cx="1801938" cy="474802"/>
            </a:xfrm>
            <a:custGeom>
              <a:avLst/>
              <a:gdLst>
                <a:gd name="connsiteX0" fmla="*/ 0 w 1801938"/>
                <a:gd name="connsiteY0" fmla="*/ 0 h 474802"/>
                <a:gd name="connsiteX1" fmla="*/ 1801938 w 1801938"/>
                <a:gd name="connsiteY1" fmla="*/ 0 h 474802"/>
                <a:gd name="connsiteX2" fmla="*/ 1801938 w 1801938"/>
                <a:gd name="connsiteY2" fmla="*/ 474802 h 474802"/>
                <a:gd name="connsiteX3" fmla="*/ 0 w 1801938"/>
                <a:gd name="connsiteY3" fmla="*/ 474802 h 474802"/>
                <a:gd name="connsiteX4" fmla="*/ 0 w 1801938"/>
                <a:gd name="connsiteY4" fmla="*/ 0 h 474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938" h="474802">
                  <a:moveTo>
                    <a:pt x="0" y="0"/>
                  </a:moveTo>
                  <a:lnTo>
                    <a:pt x="1801938" y="0"/>
                  </a:lnTo>
                  <a:lnTo>
                    <a:pt x="1801938" y="474802"/>
                  </a:lnTo>
                  <a:lnTo>
                    <a:pt x="0" y="47480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Synergies</a:t>
              </a:r>
            </a:p>
          </p:txBody>
        </p:sp>
      </p:grpSp>
    </p:spTree>
    <p:extLst>
      <p:ext uri="{BB962C8B-B14F-4D97-AF65-F5344CB8AC3E}">
        <p14:creationId xmlns:p14="http://schemas.microsoft.com/office/powerpoint/2010/main" val="1480082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in)">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4501"/>
            <a:ext cx="9144000" cy="1931031"/>
          </a:xfrm>
        </p:spPr>
        <p:txBody>
          <a:bodyPr>
            <a:normAutofit/>
          </a:bodyPr>
          <a:lstStyle/>
          <a:p>
            <a:r>
              <a:rPr lang="en-GB" sz="3600" b="1" i="1" dirty="0"/>
              <a:t>CHRODIS PLUS: benefits for EU citizens</a:t>
            </a:r>
            <a:endParaRPr lang="fr-FR" sz="3600" dirty="0"/>
          </a:p>
        </p:txBody>
      </p:sp>
      <p:sp>
        <p:nvSpPr>
          <p:cNvPr id="3" name="Espace réservé du contenu 2"/>
          <p:cNvSpPr>
            <a:spLocks noGrp="1"/>
          </p:cNvSpPr>
          <p:nvPr>
            <p:ph idx="1"/>
          </p:nvPr>
        </p:nvSpPr>
        <p:spPr>
          <a:xfrm>
            <a:off x="0" y="2375533"/>
            <a:ext cx="9144000" cy="2089187"/>
          </a:xfrm>
        </p:spPr>
        <p:txBody>
          <a:bodyPr/>
          <a:lstStyle/>
          <a:p>
            <a:r>
              <a:rPr lang="en-US" dirty="0"/>
              <a:t>Direct benefit to 7817 number of EU citizens (and rising)</a:t>
            </a:r>
          </a:p>
          <a:p>
            <a:r>
              <a:rPr lang="en-US" dirty="0"/>
              <a:t>Indirect benefits through publicity, patient environment, scientific network</a:t>
            </a:r>
            <a:r>
              <a:rPr lang="fr-BE" dirty="0"/>
              <a:t>.</a:t>
            </a:r>
          </a:p>
          <a:p>
            <a:r>
              <a:rPr lang="en-US" dirty="0"/>
              <a:t>Added value to Member states</a:t>
            </a:r>
            <a:endParaRPr lang="fr-BE" dirty="0"/>
          </a:p>
        </p:txBody>
      </p:sp>
    </p:spTree>
    <p:extLst>
      <p:ext uri="{BB962C8B-B14F-4D97-AF65-F5344CB8AC3E}">
        <p14:creationId xmlns:p14="http://schemas.microsoft.com/office/powerpoint/2010/main" val="191428333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A6B7-9C84-4EB3-83A6-72C2AE84FD01}"/>
              </a:ext>
            </a:extLst>
          </p:cNvPr>
          <p:cNvSpPr>
            <a:spLocks noGrp="1"/>
          </p:cNvSpPr>
          <p:nvPr>
            <p:ph type="title"/>
          </p:nvPr>
        </p:nvSpPr>
        <p:spPr/>
        <p:txBody>
          <a:bodyPr/>
          <a:lstStyle/>
          <a:p>
            <a:r>
              <a:rPr lang="en-GB" dirty="0"/>
              <a:t>F</a:t>
            </a:r>
            <a:r>
              <a:rPr lang="en-BE" dirty="0"/>
              <a:t>o</a:t>
            </a:r>
            <a:r>
              <a:rPr lang="en-GB" dirty="0"/>
              <a:t>r</a:t>
            </a:r>
            <a:r>
              <a:rPr lang="en-BE" dirty="0"/>
              <a:t> </a:t>
            </a:r>
            <a:r>
              <a:rPr lang="en-GB" dirty="0"/>
              <a:t>m</a:t>
            </a:r>
            <a:r>
              <a:rPr lang="en-BE" dirty="0"/>
              <a:t>o</a:t>
            </a:r>
            <a:r>
              <a:rPr lang="en-GB" dirty="0"/>
              <a:t>r</a:t>
            </a:r>
            <a:r>
              <a:rPr lang="en-BE" dirty="0"/>
              <a:t>e </a:t>
            </a:r>
            <a:r>
              <a:rPr lang="en-GB" dirty="0" err="1"/>
              <a:t>i</a:t>
            </a:r>
            <a:r>
              <a:rPr lang="en-BE" dirty="0"/>
              <a:t>n</a:t>
            </a:r>
            <a:r>
              <a:rPr lang="en-GB" dirty="0"/>
              <a:t>f</a:t>
            </a:r>
            <a:r>
              <a:rPr lang="en-BE" dirty="0"/>
              <a:t>o</a:t>
            </a:r>
            <a:r>
              <a:rPr lang="en-GB" dirty="0"/>
              <a:t>r</a:t>
            </a:r>
            <a:r>
              <a:rPr lang="en-BE" dirty="0" err="1"/>
              <a:t>mation</a:t>
            </a:r>
            <a:endParaRPr lang="en-BE" dirty="0"/>
          </a:p>
        </p:txBody>
      </p:sp>
      <p:sp>
        <p:nvSpPr>
          <p:cNvPr id="3" name="Content Placeholder 2">
            <a:extLst>
              <a:ext uri="{FF2B5EF4-FFF2-40B4-BE49-F238E27FC236}">
                <a16:creationId xmlns:a16="http://schemas.microsoft.com/office/drawing/2014/main" id="{7E4C3800-A6E6-4137-BF74-B611E1D4A0C6}"/>
              </a:ext>
            </a:extLst>
          </p:cNvPr>
          <p:cNvSpPr>
            <a:spLocks noGrp="1"/>
          </p:cNvSpPr>
          <p:nvPr>
            <p:ph idx="1"/>
          </p:nvPr>
        </p:nvSpPr>
        <p:spPr/>
        <p:txBody>
          <a:bodyPr>
            <a:normAutofit/>
          </a:bodyPr>
          <a:lstStyle/>
          <a:p>
            <a:pPr marL="0" indent="0">
              <a:buNone/>
            </a:pPr>
            <a:endParaRPr lang="en-BE" sz="3200" dirty="0"/>
          </a:p>
          <a:p>
            <a:pPr marL="0" indent="0">
              <a:buNone/>
            </a:pPr>
            <a:r>
              <a:rPr lang="en-GB" sz="6600" dirty="0"/>
              <a:t>http://chrodis.eu/</a:t>
            </a:r>
            <a:endParaRPr lang="en-BE" sz="6600" dirty="0"/>
          </a:p>
        </p:txBody>
      </p:sp>
    </p:spTree>
    <p:extLst>
      <p:ext uri="{BB962C8B-B14F-4D97-AF65-F5344CB8AC3E}">
        <p14:creationId xmlns:p14="http://schemas.microsoft.com/office/powerpoint/2010/main" val="367343826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2400" dirty="0"/>
              <a:t>"Promote </a:t>
            </a:r>
            <a:r>
              <a:rPr lang="fr-FR" sz="2400" dirty="0" err="1"/>
              <a:t>health</a:t>
            </a:r>
            <a:r>
              <a:rPr lang="fr-FR" sz="2400" dirty="0"/>
              <a:t>, </a:t>
            </a:r>
            <a:r>
              <a:rPr lang="fr-FR" sz="2400" dirty="0" err="1"/>
              <a:t>prevent</a:t>
            </a:r>
            <a:r>
              <a:rPr lang="fr-FR" sz="2400" dirty="0"/>
              <a:t> </a:t>
            </a:r>
            <a:r>
              <a:rPr lang="fr-FR" sz="2400" dirty="0" err="1"/>
              <a:t>diseases</a:t>
            </a:r>
            <a:r>
              <a:rPr lang="fr-FR" sz="2400" dirty="0"/>
              <a:t> and </a:t>
            </a:r>
            <a:r>
              <a:rPr lang="fr-FR" sz="2400" dirty="0" err="1"/>
              <a:t>foster</a:t>
            </a:r>
            <a:r>
              <a:rPr lang="fr-FR" sz="2400" dirty="0"/>
              <a:t> </a:t>
            </a:r>
            <a:r>
              <a:rPr lang="fr-FR" sz="2400" dirty="0" err="1"/>
              <a:t>supportive</a:t>
            </a:r>
            <a:r>
              <a:rPr lang="fr-FR" sz="2400" dirty="0"/>
              <a:t> </a:t>
            </a:r>
            <a:r>
              <a:rPr lang="fr-FR" sz="2400" dirty="0" err="1"/>
              <a:t>environments</a:t>
            </a:r>
            <a:r>
              <a:rPr lang="fr-FR" sz="2400" dirty="0"/>
              <a:t> for </a:t>
            </a:r>
            <a:r>
              <a:rPr lang="fr-FR" sz="2400" dirty="0" err="1"/>
              <a:t>healthy</a:t>
            </a:r>
            <a:r>
              <a:rPr lang="fr-FR" sz="2400" dirty="0"/>
              <a:t> lifestyles"</a:t>
            </a:r>
            <a:br>
              <a:rPr lang="fr-FR" sz="2400" dirty="0"/>
            </a:br>
            <a:r>
              <a:rPr lang="fr-FR" sz="2800" b="1" dirty="0"/>
              <a:t>A</a:t>
            </a:r>
            <a:r>
              <a:rPr lang="en-BE" sz="2800" b="1" dirty="0"/>
              <a:t>n</a:t>
            </a:r>
            <a:r>
              <a:rPr lang="en-GB" sz="2800" b="1" dirty="0"/>
              <a:t>d</a:t>
            </a:r>
            <a:r>
              <a:rPr lang="en-BE" sz="2800" b="1" dirty="0"/>
              <a:t>r</a:t>
            </a:r>
            <a:r>
              <a:rPr lang="en-GB" sz="2800" b="1" dirty="0"/>
              <a:t>e</a:t>
            </a:r>
            <a:r>
              <a:rPr lang="en-BE" sz="2800" b="1" dirty="0"/>
              <a:t>w </a:t>
            </a:r>
            <a:r>
              <a:rPr lang="en-GB" sz="2800" b="1" dirty="0"/>
              <a:t>B</a:t>
            </a:r>
            <a:r>
              <a:rPr lang="en-BE" sz="2800" b="1" dirty="0"/>
              <a:t>a</a:t>
            </a:r>
            <a:r>
              <a:rPr lang="en-GB" sz="2800" b="1" dirty="0"/>
              <a:t>r</a:t>
            </a:r>
            <a:r>
              <a:rPr lang="en-BE" sz="2800" b="1" dirty="0"/>
              <a:t>n</a:t>
            </a:r>
            <a:r>
              <a:rPr lang="en-GB" sz="2800" b="1" dirty="0"/>
              <a:t>f</a:t>
            </a:r>
            <a:r>
              <a:rPr lang="en-BE" sz="2800" b="1" dirty="0" err="1"/>
              <a:t>i</a:t>
            </a:r>
            <a:r>
              <a:rPr lang="en-GB" sz="2800" b="1" dirty="0"/>
              <a:t>e</a:t>
            </a:r>
            <a:r>
              <a:rPr lang="en-BE" sz="2800" b="1" dirty="0"/>
              <a:t>l</a:t>
            </a:r>
            <a:r>
              <a:rPr lang="en-GB" sz="2800" b="1" dirty="0"/>
              <a:t>d</a:t>
            </a:r>
            <a:br>
              <a:rPr lang="en-BE" sz="2800" b="1" dirty="0"/>
            </a:br>
            <a:r>
              <a:rPr lang="en-BE" sz="2800" b="1" i="1" dirty="0"/>
              <a:t>W</a:t>
            </a:r>
            <a:r>
              <a:rPr lang="en-GB" sz="2800" b="1" i="1" dirty="0"/>
              <a:t>o</a:t>
            </a:r>
            <a:r>
              <a:rPr lang="en-BE" sz="2800" b="1" i="1" dirty="0"/>
              <a:t>r</a:t>
            </a:r>
            <a:r>
              <a:rPr lang="en-GB" sz="2800" b="1" i="1" dirty="0"/>
              <a:t>k</a:t>
            </a:r>
            <a:r>
              <a:rPr lang="en-BE" sz="2800" b="1" i="1" dirty="0"/>
              <a:t> </a:t>
            </a:r>
            <a:r>
              <a:rPr lang="en-GB" sz="2800" b="1" i="1" dirty="0"/>
              <a:t>P</a:t>
            </a:r>
            <a:r>
              <a:rPr lang="en-BE" sz="2800" b="1" i="1" dirty="0"/>
              <a:t>a</a:t>
            </a:r>
            <a:r>
              <a:rPr lang="en-GB" sz="2800" b="1" i="1" dirty="0"/>
              <a:t>c</a:t>
            </a:r>
            <a:r>
              <a:rPr lang="en-BE" sz="2800" b="1" i="1" dirty="0"/>
              <a:t>k</a:t>
            </a:r>
            <a:r>
              <a:rPr lang="en-GB" sz="2800" b="1" i="1" dirty="0"/>
              <a:t>a</a:t>
            </a:r>
            <a:r>
              <a:rPr lang="en-BE" sz="2800" b="1" i="1" dirty="0"/>
              <a:t>g</a:t>
            </a:r>
            <a:r>
              <a:rPr lang="en-GB" sz="2800" b="1" i="1" dirty="0"/>
              <a:t>e</a:t>
            </a:r>
            <a:r>
              <a:rPr lang="en-BE" sz="2800" b="1" i="1" dirty="0"/>
              <a:t> </a:t>
            </a:r>
            <a:r>
              <a:rPr lang="en-GB" sz="2800" b="1" i="1" dirty="0"/>
              <a:t>L</a:t>
            </a:r>
            <a:r>
              <a:rPr lang="en-BE" sz="2800" b="1" i="1" dirty="0"/>
              <a:t>e</a:t>
            </a:r>
            <a:r>
              <a:rPr lang="en-GB" sz="2800" b="1" i="1" dirty="0"/>
              <a:t>a</a:t>
            </a:r>
            <a:r>
              <a:rPr lang="en-BE" sz="2800" b="1" i="1" dirty="0"/>
              <a:t>d</a:t>
            </a:r>
            <a:r>
              <a:rPr lang="en-GB" sz="2800" b="1" i="1" dirty="0"/>
              <a:t>e</a:t>
            </a:r>
            <a:r>
              <a:rPr lang="en-BE" sz="2800" b="1" i="1" dirty="0"/>
              <a:t>r, </a:t>
            </a:r>
            <a:r>
              <a:rPr lang="en-GB" sz="2800" b="1" i="1" dirty="0"/>
              <a:t>H</a:t>
            </a:r>
            <a:r>
              <a:rPr lang="en-BE" sz="2800" b="1" i="1" dirty="0"/>
              <a:t>e</a:t>
            </a:r>
            <a:r>
              <a:rPr lang="en-GB" sz="2800" b="1" i="1" dirty="0"/>
              <a:t>a</a:t>
            </a:r>
            <a:r>
              <a:rPr lang="en-BE" sz="2800" b="1" i="1" dirty="0"/>
              <a:t>l</a:t>
            </a:r>
            <a:r>
              <a:rPr lang="en-GB" sz="2800" b="1" i="1" dirty="0"/>
              <a:t>t</a:t>
            </a:r>
            <a:r>
              <a:rPr lang="en-BE" sz="2800" b="1" i="1" dirty="0"/>
              <a:t>h </a:t>
            </a:r>
            <a:r>
              <a:rPr lang="en-GB" sz="2800" b="1" i="1" dirty="0"/>
              <a:t>P</a:t>
            </a:r>
            <a:r>
              <a:rPr lang="en-BE" sz="2800" b="1" i="1" dirty="0"/>
              <a:t>r</a:t>
            </a:r>
            <a:r>
              <a:rPr lang="en-GB" sz="2800" b="1" i="1" dirty="0"/>
              <a:t>o</a:t>
            </a:r>
            <a:r>
              <a:rPr lang="en-BE" sz="2800" b="1" i="1" dirty="0"/>
              <a:t>m</a:t>
            </a:r>
            <a:r>
              <a:rPr lang="en-GB" sz="2800" b="1" i="1" dirty="0"/>
              <a:t>o</a:t>
            </a:r>
            <a:r>
              <a:rPr lang="en-BE" sz="2800" b="1" i="1" dirty="0"/>
              <a:t>t</a:t>
            </a:r>
            <a:r>
              <a:rPr lang="en-GB" sz="2800" b="1" i="1" dirty="0" err="1"/>
              <a:t>i</a:t>
            </a:r>
            <a:r>
              <a:rPr lang="en-BE" sz="2800" b="1" i="1" dirty="0"/>
              <a:t>o</a:t>
            </a:r>
            <a:r>
              <a:rPr lang="en-GB" sz="2800" b="1" i="1" dirty="0"/>
              <a:t>n</a:t>
            </a:r>
            <a:br>
              <a:rPr lang="fr-FR" sz="2800" dirty="0"/>
            </a:br>
            <a:r>
              <a:rPr lang="en-BE" sz="2400" dirty="0"/>
              <a:t>E</a:t>
            </a:r>
            <a:r>
              <a:rPr lang="en-GB" sz="2400" dirty="0"/>
              <a:t>u</a:t>
            </a:r>
            <a:r>
              <a:rPr lang="en-BE" sz="2400" dirty="0"/>
              <a:t>r</a:t>
            </a:r>
            <a:r>
              <a:rPr lang="en-GB" sz="2400" dirty="0"/>
              <a:t>o</a:t>
            </a:r>
            <a:r>
              <a:rPr lang="en-BE" sz="2400" dirty="0"/>
              <a:t>H</a:t>
            </a:r>
            <a:r>
              <a:rPr lang="en-GB" sz="2400" dirty="0"/>
              <a:t>e</a:t>
            </a:r>
            <a:r>
              <a:rPr lang="en-BE" sz="2400" dirty="0" err="1"/>
              <a:t>althNet</a:t>
            </a:r>
            <a:r>
              <a:rPr lang="en-US" sz="2400" dirty="0"/>
              <a:t>, </a:t>
            </a:r>
            <a:r>
              <a:rPr lang="en-BE" sz="2400" dirty="0"/>
              <a:t>B</a:t>
            </a:r>
            <a:r>
              <a:rPr lang="en-GB" sz="2400" dirty="0"/>
              <a:t>r</a:t>
            </a:r>
            <a:r>
              <a:rPr lang="en-BE" sz="2400" dirty="0" err="1"/>
              <a:t>ussels</a:t>
            </a:r>
            <a:br>
              <a:rPr lang="en-US" sz="2400" dirty="0"/>
            </a:br>
            <a:br>
              <a:rPr lang="en-US" sz="2400" dirty="0"/>
            </a:br>
            <a:r>
              <a:rPr lang="fr-FR" sz="2800" dirty="0" err="1"/>
              <a:t>Chronic</a:t>
            </a:r>
            <a:r>
              <a:rPr lang="fr-FR" sz="2800" dirty="0"/>
              <a:t> </a:t>
            </a:r>
            <a:r>
              <a:rPr lang="fr-FR" sz="2800" dirty="0" err="1"/>
              <a:t>diseases</a:t>
            </a:r>
            <a:r>
              <a:rPr lang="fr-FR" sz="2800" dirty="0"/>
              <a:t>: key objectives of </a:t>
            </a:r>
            <a:r>
              <a:rPr lang="en-BE" sz="2800" b="1" dirty="0"/>
              <a:t>CHRODIS Joint Action &amp; </a:t>
            </a:r>
            <a:r>
              <a:rPr lang="fr-FR" sz="2800" b="1" i="1" dirty="0"/>
              <a:t>JA CHRODIS PLUS</a:t>
            </a:r>
          </a:p>
        </p:txBody>
      </p:sp>
    </p:spTree>
    <p:extLst>
      <p:ext uri="{BB962C8B-B14F-4D97-AF65-F5344CB8AC3E}">
        <p14:creationId xmlns:p14="http://schemas.microsoft.com/office/powerpoint/2010/main" val="107969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659FC-B853-4BF9-86B0-3A7C27A2E805}"/>
              </a:ext>
            </a:extLst>
          </p:cNvPr>
          <p:cNvSpPr>
            <a:spLocks noGrp="1"/>
          </p:cNvSpPr>
          <p:nvPr>
            <p:ph type="title"/>
          </p:nvPr>
        </p:nvSpPr>
        <p:spPr/>
        <p:txBody>
          <a:bodyPr/>
          <a:lstStyle/>
          <a:p>
            <a:r>
              <a:rPr lang="en-GB" dirty="0"/>
              <a:t>What is JA-CHRODIS</a:t>
            </a:r>
            <a:endParaRPr lang="en-BE" dirty="0"/>
          </a:p>
        </p:txBody>
      </p:sp>
      <p:sp>
        <p:nvSpPr>
          <p:cNvPr id="3" name="Content Placeholder 2">
            <a:extLst>
              <a:ext uri="{FF2B5EF4-FFF2-40B4-BE49-F238E27FC236}">
                <a16:creationId xmlns:a16="http://schemas.microsoft.com/office/drawing/2014/main" id="{1BDAF023-B238-40B8-A7ED-B5A9B92EBDFF}"/>
              </a:ext>
            </a:extLst>
          </p:cNvPr>
          <p:cNvSpPr>
            <a:spLocks noGrp="1"/>
          </p:cNvSpPr>
          <p:nvPr>
            <p:ph idx="1"/>
          </p:nvPr>
        </p:nvSpPr>
        <p:spPr/>
        <p:txBody>
          <a:bodyPr>
            <a:normAutofit/>
          </a:bodyPr>
          <a:lstStyle/>
          <a:p>
            <a:r>
              <a:rPr lang="en-GB" dirty="0"/>
              <a:t>A Joint Action under the EU health programme</a:t>
            </a:r>
          </a:p>
          <a:p>
            <a:r>
              <a:rPr lang="en-GB" dirty="0"/>
              <a:t>39 associated partners + 32 collaborating partners, from 25 countries</a:t>
            </a:r>
          </a:p>
          <a:p>
            <a:r>
              <a:rPr lang="en-GB" dirty="0"/>
              <a:t>9.2 M€ co-funded 50% by EC</a:t>
            </a:r>
          </a:p>
          <a:p>
            <a:r>
              <a:rPr lang="en-GB" dirty="0"/>
              <a:t>3 years duration (January 2014 – March 2017)</a:t>
            </a:r>
          </a:p>
          <a:p>
            <a:endParaRPr lang="en-BE" dirty="0"/>
          </a:p>
        </p:txBody>
      </p:sp>
    </p:spTree>
    <p:extLst>
      <p:ext uri="{BB962C8B-B14F-4D97-AF65-F5344CB8AC3E}">
        <p14:creationId xmlns:p14="http://schemas.microsoft.com/office/powerpoint/2010/main" val="183772108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D574-5F8A-40EE-AB5D-FCDA399AE45A}"/>
              </a:ext>
            </a:extLst>
          </p:cNvPr>
          <p:cNvSpPr>
            <a:spLocks noGrp="1"/>
          </p:cNvSpPr>
          <p:nvPr>
            <p:ph type="title"/>
          </p:nvPr>
        </p:nvSpPr>
        <p:spPr/>
        <p:txBody>
          <a:bodyPr/>
          <a:lstStyle/>
          <a:p>
            <a:r>
              <a:rPr lang="en-BE" dirty="0"/>
              <a:t>T</a:t>
            </a:r>
            <a:r>
              <a:rPr lang="en-GB" dirty="0"/>
              <a:t>he objective</a:t>
            </a:r>
            <a:endParaRPr lang="en-BE" dirty="0"/>
          </a:p>
        </p:txBody>
      </p:sp>
      <p:sp>
        <p:nvSpPr>
          <p:cNvPr id="3" name="Content Placeholder 2">
            <a:extLst>
              <a:ext uri="{FF2B5EF4-FFF2-40B4-BE49-F238E27FC236}">
                <a16:creationId xmlns:a16="http://schemas.microsoft.com/office/drawing/2014/main" id="{4B05CFEA-EA75-4403-AD3F-F30C73ACC362}"/>
              </a:ext>
            </a:extLst>
          </p:cNvPr>
          <p:cNvSpPr>
            <a:spLocks noGrp="1"/>
          </p:cNvSpPr>
          <p:nvPr>
            <p:ph idx="1"/>
          </p:nvPr>
        </p:nvSpPr>
        <p:spPr/>
        <p:txBody>
          <a:bodyPr/>
          <a:lstStyle/>
          <a:p>
            <a:r>
              <a:rPr lang="en-GB" dirty="0"/>
              <a:t>to identify, exchange, scale-up and transfer good practices and effective interventions on</a:t>
            </a:r>
          </a:p>
          <a:p>
            <a:pPr lvl="1"/>
            <a:r>
              <a:rPr lang="en-GB" dirty="0"/>
              <a:t>health promotion and chronic disease prevention, </a:t>
            </a:r>
          </a:p>
          <a:p>
            <a:pPr lvl="1"/>
            <a:r>
              <a:rPr lang="en-GB" dirty="0"/>
              <a:t>multi-morbidity</a:t>
            </a:r>
          </a:p>
          <a:p>
            <a:pPr lvl="1"/>
            <a:r>
              <a:rPr lang="en-GB" dirty="0"/>
              <a:t>diabetes </a:t>
            </a:r>
          </a:p>
          <a:p>
            <a:r>
              <a:rPr lang="en-GB" dirty="0"/>
              <a:t>based on a Platform for Knowledge Exchange</a:t>
            </a:r>
          </a:p>
          <a:p>
            <a:endParaRPr lang="en-BE" dirty="0"/>
          </a:p>
        </p:txBody>
      </p:sp>
    </p:spTree>
    <p:extLst>
      <p:ext uri="{BB962C8B-B14F-4D97-AF65-F5344CB8AC3E}">
        <p14:creationId xmlns:p14="http://schemas.microsoft.com/office/powerpoint/2010/main" val="264525746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9E04E-98E1-4E31-B627-377F15587AAB}"/>
              </a:ext>
            </a:extLst>
          </p:cNvPr>
          <p:cNvSpPr>
            <a:spLocks noGrp="1"/>
          </p:cNvSpPr>
          <p:nvPr>
            <p:ph type="title"/>
          </p:nvPr>
        </p:nvSpPr>
        <p:spPr/>
        <p:txBody>
          <a:bodyPr/>
          <a:lstStyle/>
          <a:p>
            <a:r>
              <a:rPr lang="en-BE" dirty="0"/>
              <a:t>W</a:t>
            </a:r>
            <a:r>
              <a:rPr lang="en-GB" dirty="0"/>
              <a:t>hat is a “good practice”?</a:t>
            </a:r>
            <a:endParaRPr lang="en-BE" dirty="0"/>
          </a:p>
        </p:txBody>
      </p:sp>
      <p:sp>
        <p:nvSpPr>
          <p:cNvPr id="3" name="Content Placeholder 2">
            <a:extLst>
              <a:ext uri="{FF2B5EF4-FFF2-40B4-BE49-F238E27FC236}">
                <a16:creationId xmlns:a16="http://schemas.microsoft.com/office/drawing/2014/main" id="{66C2711E-300B-4221-9653-756CE889F3FD}"/>
              </a:ext>
            </a:extLst>
          </p:cNvPr>
          <p:cNvSpPr>
            <a:spLocks noGrp="1"/>
          </p:cNvSpPr>
          <p:nvPr>
            <p:ph idx="1"/>
          </p:nvPr>
        </p:nvSpPr>
        <p:spPr/>
        <p:txBody>
          <a:bodyPr/>
          <a:lstStyle/>
          <a:p>
            <a:pPr marL="0" indent="0">
              <a:buNone/>
            </a:pPr>
            <a:r>
              <a:rPr lang="en-GB" dirty="0"/>
              <a:t>“A good practice is not only a practice that is good, but a practice that has been proven to work well and produce good results, and is therefore recommended as a model. It is a successful experience, which has been tested and validated, in the broad sense, which has been repeated and deserves to be shared so that a greater number of people can adopt it.”</a:t>
            </a:r>
          </a:p>
        </p:txBody>
      </p:sp>
    </p:spTree>
    <p:extLst>
      <p:ext uri="{BB962C8B-B14F-4D97-AF65-F5344CB8AC3E}">
        <p14:creationId xmlns:p14="http://schemas.microsoft.com/office/powerpoint/2010/main" val="10312849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2BFAF-2727-493A-BAE0-AA22F387B0EF}"/>
              </a:ext>
            </a:extLst>
          </p:cNvPr>
          <p:cNvSpPr>
            <a:spLocks noGrp="1"/>
          </p:cNvSpPr>
          <p:nvPr>
            <p:ph type="title"/>
          </p:nvPr>
        </p:nvSpPr>
        <p:spPr/>
        <p:txBody>
          <a:bodyPr/>
          <a:lstStyle/>
          <a:p>
            <a:r>
              <a:rPr lang="en-GB" dirty="0"/>
              <a:t>R</a:t>
            </a:r>
            <a:r>
              <a:rPr lang="en-BE" dirty="0"/>
              <a:t>e</a:t>
            </a:r>
            <a:r>
              <a:rPr lang="en-GB" dirty="0"/>
              <a:t>s</a:t>
            </a:r>
            <a:r>
              <a:rPr lang="en-BE" dirty="0"/>
              <a:t>u</a:t>
            </a:r>
            <a:r>
              <a:rPr lang="en-GB" dirty="0"/>
              <a:t>l</a:t>
            </a:r>
            <a:r>
              <a:rPr lang="en-BE" dirty="0"/>
              <a:t>t</a:t>
            </a:r>
            <a:r>
              <a:rPr lang="en-GB" dirty="0"/>
              <a:t>s</a:t>
            </a:r>
            <a:endParaRPr lang="en-BE" dirty="0"/>
          </a:p>
        </p:txBody>
      </p:sp>
      <p:sp>
        <p:nvSpPr>
          <p:cNvPr id="3" name="Content Placeholder 2">
            <a:extLst>
              <a:ext uri="{FF2B5EF4-FFF2-40B4-BE49-F238E27FC236}">
                <a16:creationId xmlns:a16="http://schemas.microsoft.com/office/drawing/2014/main" id="{55D50FE1-3FAA-4DE2-8193-5056904A9A76}"/>
              </a:ext>
            </a:extLst>
          </p:cNvPr>
          <p:cNvSpPr>
            <a:spLocks noGrp="1"/>
          </p:cNvSpPr>
          <p:nvPr>
            <p:ph idx="1"/>
          </p:nvPr>
        </p:nvSpPr>
        <p:spPr/>
        <p:txBody>
          <a:bodyPr/>
          <a:lstStyle/>
          <a:p>
            <a:r>
              <a:rPr lang="en-GB" dirty="0"/>
              <a:t> 41 good practice examples from 13 partner countries</a:t>
            </a:r>
            <a:endParaRPr lang="en-BE" dirty="0"/>
          </a:p>
          <a:p>
            <a:pPr lvl="1"/>
            <a:r>
              <a:rPr lang="en-GB" dirty="0" err="1"/>
              <a:t>ToyBox</a:t>
            </a:r>
            <a:r>
              <a:rPr lang="en-GB" dirty="0"/>
              <a:t> Intervention</a:t>
            </a:r>
            <a:endParaRPr lang="en-BE" dirty="0"/>
          </a:p>
          <a:p>
            <a:pPr lvl="1"/>
            <a:r>
              <a:rPr lang="en-GB" dirty="0"/>
              <a:t>Active School Flag</a:t>
            </a:r>
          </a:p>
          <a:p>
            <a:pPr lvl="1"/>
            <a:r>
              <a:rPr lang="en-GB" dirty="0"/>
              <a:t>Young People at a Healthy</a:t>
            </a:r>
            <a:r>
              <a:rPr lang="en-BE" dirty="0"/>
              <a:t> </a:t>
            </a:r>
            <a:r>
              <a:rPr lang="en-GB" dirty="0"/>
              <a:t>Weight ´JOGG´</a:t>
            </a:r>
            <a:endParaRPr lang="en-BE" dirty="0"/>
          </a:p>
          <a:p>
            <a:pPr lvl="1"/>
            <a:r>
              <a:rPr lang="en-GB" dirty="0"/>
              <a:t>Multimodal Training</a:t>
            </a:r>
            <a:r>
              <a:rPr lang="en-BE" dirty="0"/>
              <a:t> </a:t>
            </a:r>
            <a:r>
              <a:rPr lang="en-GB" dirty="0"/>
              <a:t>Intervention</a:t>
            </a:r>
            <a:endParaRPr lang="en-BE" dirty="0"/>
          </a:p>
          <a:p>
            <a:pPr lvl="1"/>
            <a:r>
              <a:rPr lang="en-GB" dirty="0"/>
              <a:t>Lombardy Workplace</a:t>
            </a:r>
            <a:r>
              <a:rPr lang="en-BE" dirty="0"/>
              <a:t> </a:t>
            </a:r>
            <a:r>
              <a:rPr lang="en-GB" dirty="0"/>
              <a:t>Health Promotion Network</a:t>
            </a:r>
            <a:endParaRPr lang="en-BE" dirty="0"/>
          </a:p>
        </p:txBody>
      </p:sp>
    </p:spTree>
    <p:extLst>
      <p:ext uri="{BB962C8B-B14F-4D97-AF65-F5344CB8AC3E}">
        <p14:creationId xmlns:p14="http://schemas.microsoft.com/office/powerpoint/2010/main" val="103313769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3600" b="1" i="1" dirty="0"/>
              <a:t>CHRODIS PLUS</a:t>
            </a:r>
            <a:endParaRPr lang="fr-FR" sz="3600" dirty="0"/>
          </a:p>
        </p:txBody>
      </p:sp>
      <p:sp>
        <p:nvSpPr>
          <p:cNvPr id="3" name="Espace réservé du contenu 2"/>
          <p:cNvSpPr>
            <a:spLocks noGrp="1"/>
          </p:cNvSpPr>
          <p:nvPr>
            <p:ph idx="1"/>
          </p:nvPr>
        </p:nvSpPr>
        <p:spPr>
          <a:xfrm>
            <a:off x="-141111" y="2004865"/>
            <a:ext cx="9285111" cy="3138635"/>
          </a:xfrm>
        </p:spPr>
        <p:txBody>
          <a:bodyPr/>
          <a:lstStyle/>
          <a:p>
            <a:endParaRPr lang="en-BE" dirty="0"/>
          </a:p>
          <a:p>
            <a:pPr marL="0" indent="0">
              <a:buNone/>
            </a:pPr>
            <a:r>
              <a:rPr lang="en-BE" dirty="0"/>
              <a:t>   </a:t>
            </a:r>
            <a:r>
              <a:rPr lang="fr-FR" dirty="0"/>
              <a:t>CHRONIC DISEASES; IMPLEMENTATION; POLICY IMPACT</a:t>
            </a:r>
          </a:p>
        </p:txBody>
      </p:sp>
      <p:pic>
        <p:nvPicPr>
          <p:cNvPr id="4" name="Picture 3" descr="chrodis_large_with tagli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736" y="3322765"/>
            <a:ext cx="5391304" cy="1088448"/>
          </a:xfrm>
          <a:prstGeom prst="rect">
            <a:avLst/>
          </a:prstGeom>
        </p:spPr>
      </p:pic>
    </p:spTree>
    <p:extLst>
      <p:ext uri="{BB962C8B-B14F-4D97-AF65-F5344CB8AC3E}">
        <p14:creationId xmlns:p14="http://schemas.microsoft.com/office/powerpoint/2010/main" val="380388040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7142878" y="2347238"/>
            <a:ext cx="1900464" cy="1905438"/>
          </a:xfrm>
          <a:prstGeom prst="ellipse">
            <a:avLst/>
          </a:prstGeom>
          <a:solidFill>
            <a:srgbClr val="ED7D3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ardrop 9"/>
          <p:cNvSpPr/>
          <p:nvPr/>
        </p:nvSpPr>
        <p:spPr>
          <a:xfrm rot="2700000">
            <a:off x="4357261" y="2035835"/>
            <a:ext cx="2360383" cy="2360308"/>
          </a:xfrm>
          <a:prstGeom prst="teardrop">
            <a:avLst>
              <a:gd name="adj" fmla="val 100000"/>
            </a:avLst>
          </a:prstGeom>
          <a:solidFill>
            <a:srgbClr val="108080"/>
          </a:solid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10"/>
          <p:cNvSpPr/>
          <p:nvPr/>
        </p:nvSpPr>
        <p:spPr>
          <a:xfrm>
            <a:off x="4436663" y="2157543"/>
            <a:ext cx="2189838" cy="2124976"/>
          </a:xfrm>
          <a:custGeom>
            <a:avLst/>
            <a:gdLst>
              <a:gd name="connsiteX0" fmla="*/ 0 w 1824180"/>
              <a:gd name="connsiteY0" fmla="*/ 911930 h 1823859"/>
              <a:gd name="connsiteX1" fmla="*/ 912090 w 1824180"/>
              <a:gd name="connsiteY1" fmla="*/ 0 h 1823859"/>
              <a:gd name="connsiteX2" fmla="*/ 1824180 w 1824180"/>
              <a:gd name="connsiteY2" fmla="*/ 911930 h 1823859"/>
              <a:gd name="connsiteX3" fmla="*/ 912090 w 1824180"/>
              <a:gd name="connsiteY3" fmla="*/ 1823860 h 1823859"/>
              <a:gd name="connsiteX4" fmla="*/ 0 w 1824180"/>
              <a:gd name="connsiteY4" fmla="*/ 911930 h 1823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180" h="1823859">
                <a:moveTo>
                  <a:pt x="0" y="911930"/>
                </a:moveTo>
                <a:cubicBezTo>
                  <a:pt x="0" y="408285"/>
                  <a:pt x="408357" y="0"/>
                  <a:pt x="912090" y="0"/>
                </a:cubicBezTo>
                <a:cubicBezTo>
                  <a:pt x="1415823" y="0"/>
                  <a:pt x="1824180" y="408285"/>
                  <a:pt x="1824180" y="911930"/>
                </a:cubicBezTo>
                <a:cubicBezTo>
                  <a:pt x="1824180" y="1415575"/>
                  <a:pt x="1415823" y="1823860"/>
                  <a:pt x="912090" y="1823860"/>
                </a:cubicBezTo>
                <a:cubicBezTo>
                  <a:pt x="408357" y="1823860"/>
                  <a:pt x="0" y="1415575"/>
                  <a:pt x="0" y="911930"/>
                </a:cubicBezTo>
                <a:close/>
              </a:path>
            </a:pathLst>
          </a:custGeom>
          <a:solidFill>
            <a:srgbClr val="FDF2E8">
              <a:alpha val="90000"/>
            </a:srgbClr>
          </a:solidFill>
          <a:ln>
            <a:solidFill>
              <a:srgbClr val="10808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83457" tIns="283461" rIns="283458" bIns="283460" numCol="1" spcCol="1270" anchor="ctr" anchorCtr="0">
            <a:noAutofit/>
          </a:bodyPr>
          <a:lstStyle/>
          <a:p>
            <a:pPr lvl="0" algn="ctr" defTabSz="800100">
              <a:lnSpc>
                <a:spcPct val="90000"/>
              </a:lnSpc>
              <a:spcBef>
                <a:spcPct val="0"/>
              </a:spcBef>
              <a:spcAft>
                <a:spcPct val="35000"/>
              </a:spcAft>
            </a:pPr>
            <a:r>
              <a:rPr lang="en-US" sz="2800" kern="1200" dirty="0">
                <a:latin typeface="Arial Narrow" panose="020B0606020202030204" pitchFamily="34" charset="0"/>
              </a:rPr>
              <a:t>Implement</a:t>
            </a:r>
          </a:p>
        </p:txBody>
      </p:sp>
      <p:sp>
        <p:nvSpPr>
          <p:cNvPr id="9" name="Teardrop 8"/>
          <p:cNvSpPr/>
          <p:nvPr/>
        </p:nvSpPr>
        <p:spPr>
          <a:xfrm rot="2700000">
            <a:off x="2382018" y="2365827"/>
            <a:ext cx="1905372" cy="1900495"/>
          </a:xfrm>
          <a:prstGeom prst="teardrop">
            <a:avLst>
              <a:gd name="adj" fmla="val 100000"/>
            </a:avLst>
          </a:prstGeom>
          <a:solidFill>
            <a:srgbClr val="ED7D31"/>
          </a:solidFill>
          <a:ln>
            <a:solidFill>
              <a:srgbClr val="FFFF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Freeform 7"/>
          <p:cNvSpPr/>
          <p:nvPr/>
        </p:nvSpPr>
        <p:spPr>
          <a:xfrm>
            <a:off x="2456179" y="2435189"/>
            <a:ext cx="1774147" cy="1778387"/>
          </a:xfrm>
          <a:custGeom>
            <a:avLst/>
            <a:gdLst>
              <a:gd name="connsiteX0" fmla="*/ 0 w 1824180"/>
              <a:gd name="connsiteY0" fmla="*/ 911930 h 1823859"/>
              <a:gd name="connsiteX1" fmla="*/ 912090 w 1824180"/>
              <a:gd name="connsiteY1" fmla="*/ 0 h 1823859"/>
              <a:gd name="connsiteX2" fmla="*/ 1824180 w 1824180"/>
              <a:gd name="connsiteY2" fmla="*/ 911930 h 1823859"/>
              <a:gd name="connsiteX3" fmla="*/ 912090 w 1824180"/>
              <a:gd name="connsiteY3" fmla="*/ 1823860 h 1823859"/>
              <a:gd name="connsiteX4" fmla="*/ 0 w 1824180"/>
              <a:gd name="connsiteY4" fmla="*/ 911930 h 1823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180" h="1823859">
                <a:moveTo>
                  <a:pt x="0" y="911930"/>
                </a:moveTo>
                <a:cubicBezTo>
                  <a:pt x="0" y="408285"/>
                  <a:pt x="408357" y="0"/>
                  <a:pt x="912090" y="0"/>
                </a:cubicBezTo>
                <a:cubicBezTo>
                  <a:pt x="1415823" y="0"/>
                  <a:pt x="1824180" y="408285"/>
                  <a:pt x="1824180" y="911930"/>
                </a:cubicBezTo>
                <a:cubicBezTo>
                  <a:pt x="1824180" y="1415575"/>
                  <a:pt x="1415823" y="1823860"/>
                  <a:pt x="912090" y="1823860"/>
                </a:cubicBezTo>
                <a:cubicBezTo>
                  <a:pt x="408357" y="1823860"/>
                  <a:pt x="0" y="1415575"/>
                  <a:pt x="0" y="911930"/>
                </a:cubicBezTo>
                <a:close/>
              </a:path>
            </a:pathLst>
          </a:custGeom>
          <a:ln>
            <a:solidFill>
              <a:srgbClr val="10808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60598" tIns="283461" rIns="260597" bIns="283460" numCol="1" spcCol="1270" anchor="ctr" anchorCtr="0">
            <a:noAutofit/>
          </a:bodyPr>
          <a:lstStyle/>
          <a:p>
            <a:pPr lvl="0" algn="ctr" defTabSz="800100">
              <a:lnSpc>
                <a:spcPct val="90000"/>
              </a:lnSpc>
              <a:spcBef>
                <a:spcPct val="0"/>
              </a:spcBef>
              <a:spcAft>
                <a:spcPct val="35000"/>
              </a:spcAft>
            </a:pPr>
            <a:r>
              <a:rPr lang="en-US" sz="1800" kern="1200" dirty="0">
                <a:latin typeface="Arial Narrow" panose="020B0606020202030204" pitchFamily="34" charset="0"/>
              </a:rPr>
              <a:t>Define transfer strategy</a:t>
            </a:r>
          </a:p>
        </p:txBody>
      </p:sp>
      <p:sp>
        <p:nvSpPr>
          <p:cNvPr id="6" name="Teardrop 5"/>
          <p:cNvSpPr/>
          <p:nvPr/>
        </p:nvSpPr>
        <p:spPr>
          <a:xfrm rot="2700000">
            <a:off x="328437" y="2365826"/>
            <a:ext cx="1905372" cy="1900495"/>
          </a:xfrm>
          <a:prstGeom prst="teardrop">
            <a:avLst>
              <a:gd name="adj" fmla="val 100000"/>
            </a:avLst>
          </a:prstGeom>
          <a:solidFill>
            <a:srgbClr val="ED7D3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6"/>
          <p:cNvSpPr/>
          <p:nvPr/>
        </p:nvSpPr>
        <p:spPr>
          <a:xfrm>
            <a:off x="402599" y="2435189"/>
            <a:ext cx="1774147" cy="1778387"/>
          </a:xfrm>
          <a:custGeom>
            <a:avLst/>
            <a:gdLst>
              <a:gd name="connsiteX0" fmla="*/ 0 w 1824180"/>
              <a:gd name="connsiteY0" fmla="*/ 911930 h 1823859"/>
              <a:gd name="connsiteX1" fmla="*/ 912090 w 1824180"/>
              <a:gd name="connsiteY1" fmla="*/ 0 h 1823859"/>
              <a:gd name="connsiteX2" fmla="*/ 1824180 w 1824180"/>
              <a:gd name="connsiteY2" fmla="*/ 911930 h 1823859"/>
              <a:gd name="connsiteX3" fmla="*/ 912090 w 1824180"/>
              <a:gd name="connsiteY3" fmla="*/ 1823860 h 1823859"/>
              <a:gd name="connsiteX4" fmla="*/ 0 w 1824180"/>
              <a:gd name="connsiteY4" fmla="*/ 911930 h 1823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180" h="1823859">
                <a:moveTo>
                  <a:pt x="0" y="911930"/>
                </a:moveTo>
                <a:cubicBezTo>
                  <a:pt x="0" y="408285"/>
                  <a:pt x="408357" y="0"/>
                  <a:pt x="912090" y="0"/>
                </a:cubicBezTo>
                <a:cubicBezTo>
                  <a:pt x="1415823" y="0"/>
                  <a:pt x="1824180" y="408285"/>
                  <a:pt x="1824180" y="911930"/>
                </a:cubicBezTo>
                <a:cubicBezTo>
                  <a:pt x="1824180" y="1415575"/>
                  <a:pt x="1415823" y="1823860"/>
                  <a:pt x="912090" y="1823860"/>
                </a:cubicBezTo>
                <a:cubicBezTo>
                  <a:pt x="408357" y="1823860"/>
                  <a:pt x="0" y="1415575"/>
                  <a:pt x="0" y="911930"/>
                </a:cubicBezTo>
                <a:close/>
              </a:path>
            </a:pathLst>
          </a:custGeom>
          <a:ln>
            <a:solidFill>
              <a:srgbClr val="108080"/>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83457" tIns="283461" rIns="283458" bIns="283460" numCol="1" spcCol="1270" anchor="ctr" anchorCtr="0">
            <a:noAutofit/>
          </a:bodyPr>
          <a:lstStyle/>
          <a:p>
            <a:pPr lvl="0" algn="ctr" defTabSz="800100">
              <a:lnSpc>
                <a:spcPct val="90000"/>
              </a:lnSpc>
              <a:spcBef>
                <a:spcPct val="0"/>
              </a:spcBef>
              <a:spcAft>
                <a:spcPct val="35000"/>
              </a:spcAft>
            </a:pPr>
            <a:r>
              <a:rPr lang="en-US" sz="1800" kern="1200" dirty="0">
                <a:latin typeface="Arial Narrow" panose="020B0606020202030204" pitchFamily="34" charset="0"/>
              </a:rPr>
              <a:t>Identify best practices</a:t>
            </a:r>
          </a:p>
        </p:txBody>
      </p:sp>
      <p:sp>
        <p:nvSpPr>
          <p:cNvPr id="12" name="Freeform 11"/>
          <p:cNvSpPr/>
          <p:nvPr/>
        </p:nvSpPr>
        <p:spPr>
          <a:xfrm>
            <a:off x="7206469" y="2418905"/>
            <a:ext cx="1774145" cy="1778387"/>
          </a:xfrm>
          <a:custGeom>
            <a:avLst/>
            <a:gdLst>
              <a:gd name="connsiteX0" fmla="*/ 0 w 1824180"/>
              <a:gd name="connsiteY0" fmla="*/ 911930 h 1823859"/>
              <a:gd name="connsiteX1" fmla="*/ 912090 w 1824180"/>
              <a:gd name="connsiteY1" fmla="*/ 0 h 1823859"/>
              <a:gd name="connsiteX2" fmla="*/ 1824180 w 1824180"/>
              <a:gd name="connsiteY2" fmla="*/ 911930 h 1823859"/>
              <a:gd name="connsiteX3" fmla="*/ 912090 w 1824180"/>
              <a:gd name="connsiteY3" fmla="*/ 1823860 h 1823859"/>
              <a:gd name="connsiteX4" fmla="*/ 0 w 1824180"/>
              <a:gd name="connsiteY4" fmla="*/ 911930 h 1823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4180" h="1823859">
                <a:moveTo>
                  <a:pt x="0" y="911930"/>
                </a:moveTo>
                <a:cubicBezTo>
                  <a:pt x="0" y="408285"/>
                  <a:pt x="408357" y="0"/>
                  <a:pt x="912090" y="0"/>
                </a:cubicBezTo>
                <a:cubicBezTo>
                  <a:pt x="1415823" y="0"/>
                  <a:pt x="1824180" y="408285"/>
                  <a:pt x="1824180" y="911930"/>
                </a:cubicBezTo>
                <a:cubicBezTo>
                  <a:pt x="1824180" y="1415575"/>
                  <a:pt x="1415823" y="1823860"/>
                  <a:pt x="912090" y="1823860"/>
                </a:cubicBezTo>
                <a:cubicBezTo>
                  <a:pt x="408357" y="1823860"/>
                  <a:pt x="0" y="1415575"/>
                  <a:pt x="0" y="911930"/>
                </a:cubicBez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83457" tIns="283461" rIns="283458" bIns="283460" numCol="1" spcCol="1270" anchor="ctr" anchorCtr="0">
            <a:noAutofit/>
          </a:bodyPr>
          <a:lstStyle/>
          <a:p>
            <a:pPr lvl="0" algn="ctr" defTabSz="800100">
              <a:lnSpc>
                <a:spcPct val="90000"/>
              </a:lnSpc>
              <a:spcBef>
                <a:spcPct val="0"/>
              </a:spcBef>
              <a:spcAft>
                <a:spcPct val="35000"/>
              </a:spcAft>
            </a:pPr>
            <a:r>
              <a:rPr lang="en-US" sz="1800" kern="1200" dirty="0">
                <a:latin typeface="Arial Narrow" panose="020B0606020202030204" pitchFamily="34" charset="0"/>
              </a:rPr>
              <a:t>Evaluate and prepare for scale up</a:t>
            </a:r>
          </a:p>
        </p:txBody>
      </p:sp>
      <p:sp>
        <p:nvSpPr>
          <p:cNvPr id="15" name="Title 1"/>
          <p:cNvSpPr>
            <a:spLocks noGrp="1"/>
          </p:cNvSpPr>
          <p:nvPr>
            <p:ph type="title"/>
          </p:nvPr>
        </p:nvSpPr>
        <p:spPr>
          <a:xfrm>
            <a:off x="0" y="0"/>
            <a:ext cx="9144000" cy="1931031"/>
          </a:xfrm>
        </p:spPr>
        <p:txBody>
          <a:bodyPr/>
          <a:lstStyle/>
          <a:p>
            <a:r>
              <a:rPr lang="en-GB" sz="3200" b="1" i="1" dirty="0"/>
              <a:t>CHRODIS PLUS: content and objective</a:t>
            </a:r>
            <a:endParaRPr lang="en-US" dirty="0"/>
          </a:p>
        </p:txBody>
      </p:sp>
    </p:spTree>
    <p:extLst>
      <p:ext uri="{BB962C8B-B14F-4D97-AF65-F5344CB8AC3E}">
        <p14:creationId xmlns:p14="http://schemas.microsoft.com/office/powerpoint/2010/main" val="25436577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53" presetClass="entr" presetSubtype="16" fill="hold" grpId="0" nodeType="withEffect">
                                  <p:stCondLst>
                                    <p:cond delay="0"/>
                                  </p:stCondLst>
                                  <p:iterate type="lt">
                                    <p:tmPct val="0"/>
                                  </p:iterate>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1" presetClass="emph" presetSubtype="2" fill="hold" grpId="1" nodeType="withEffect">
                                  <p:stCondLst>
                                    <p:cond delay="0"/>
                                  </p:stCondLst>
                                  <p:childTnLst>
                                    <p:animClr clrSpc="rgb" dir="cw">
                                      <p:cBhvr>
                                        <p:cTn id="40" dur="5000" fill="hold"/>
                                        <p:tgtEl>
                                          <p:spTgt spid="11"/>
                                        </p:tgtEl>
                                        <p:attrNameLst>
                                          <p:attrName>fillcolor</p:attrName>
                                        </p:attrNameLst>
                                      </p:cBhvr>
                                      <p:to>
                                        <a:srgbClr val="33CDCD"/>
                                      </p:to>
                                    </p:animClr>
                                    <p:set>
                                      <p:cBhvr>
                                        <p:cTn id="41" dur="5000" fill="hold"/>
                                        <p:tgtEl>
                                          <p:spTgt spid="11"/>
                                        </p:tgtEl>
                                        <p:attrNameLst>
                                          <p:attrName>fill.type</p:attrName>
                                        </p:attrNameLst>
                                      </p:cBhvr>
                                      <p:to>
                                        <p:strVal val="solid"/>
                                      </p:to>
                                    </p:set>
                                    <p:set>
                                      <p:cBhvr>
                                        <p:cTn id="42" dur="5000" fill="hold"/>
                                        <p:tgtEl>
                                          <p:spTgt spid="11"/>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8" grpId="0" animBg="1"/>
      <p:bldP spid="7"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071" y="16284"/>
            <a:ext cx="9929071" cy="5126247"/>
          </a:xfrm>
          <a:prstGeom prst="rect">
            <a:avLst/>
          </a:prstGeom>
        </p:spPr>
      </p:pic>
      <p:pic>
        <p:nvPicPr>
          <p:cNvPr id="3" name="Picture 2" descr="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071" y="16284"/>
            <a:ext cx="9929071" cy="5126247"/>
          </a:xfrm>
          <a:prstGeom prst="rect">
            <a:avLst/>
          </a:prstGeom>
        </p:spPr>
      </p:pic>
      <p:pic>
        <p:nvPicPr>
          <p:cNvPr id="4" name="Picture 3" descr="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5071" y="0"/>
            <a:ext cx="9929071" cy="5126247"/>
          </a:xfrm>
          <a:prstGeom prst="rect">
            <a:avLst/>
          </a:prstGeom>
        </p:spPr>
      </p:pic>
      <p:pic>
        <p:nvPicPr>
          <p:cNvPr id="5" name="Picture 4" descr="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071" y="0"/>
            <a:ext cx="9929071" cy="5126247"/>
          </a:xfrm>
          <a:prstGeom prst="rect">
            <a:avLst/>
          </a:prstGeom>
        </p:spPr>
      </p:pic>
      <p:pic>
        <p:nvPicPr>
          <p:cNvPr id="6" name="Picture 5" descr="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5071" y="0"/>
            <a:ext cx="9929071" cy="5126247"/>
          </a:xfrm>
          <a:prstGeom prst="rect">
            <a:avLst/>
          </a:prstGeom>
        </p:spPr>
      </p:pic>
    </p:spTree>
    <p:extLst>
      <p:ext uri="{BB962C8B-B14F-4D97-AF65-F5344CB8AC3E}">
        <p14:creationId xmlns:p14="http://schemas.microsoft.com/office/powerpoint/2010/main" val="346745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3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vertical)">
                                      <p:cBhvr>
                                        <p:cTn id="22" dur="16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ersonnalisée 3">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00B1DD"/>
      </a:accent5>
      <a:accent6>
        <a:srgbClr val="0989B1"/>
      </a:accent6>
      <a:hlink>
        <a:srgbClr val="6B9F25"/>
      </a:hlink>
      <a:folHlink>
        <a:srgbClr val="BA6906"/>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3637</TotalTime>
  <Words>2168</Words>
  <Application>Microsoft Office PowerPoint</Application>
  <PresentationFormat>On-screen Show (16:9)</PresentationFormat>
  <Paragraphs>151</Paragraphs>
  <Slides>12</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Arial</vt:lpstr>
      <vt:lpstr>Arial Narrow</vt:lpstr>
      <vt:lpstr>Calibri</vt:lpstr>
      <vt:lpstr>EC Square Sans Pro Light</vt:lpstr>
      <vt:lpstr>ECSquareSansPro-Bold</vt:lpstr>
      <vt:lpstr>Myriad Pro</vt:lpstr>
      <vt:lpstr>verdana</vt:lpstr>
      <vt:lpstr>verdana</vt:lpstr>
      <vt:lpstr>Wingdings</vt:lpstr>
      <vt:lpstr>Conception personnalisée</vt:lpstr>
      <vt:lpstr>Office Theme</vt:lpstr>
      <vt:lpstr>PowerPoint Presentation</vt:lpstr>
      <vt:lpstr>"Promote health, prevent diseases and foster supportive environments for healthy lifestyles" Andrew Barnfield Work Package Leader, Health Promotion EuroHealthNet, Brussels  Chronic diseases: key objectives of CHRODIS Joint Action &amp; JA CHRODIS PLUS</vt:lpstr>
      <vt:lpstr>What is JA-CHRODIS</vt:lpstr>
      <vt:lpstr>The objective</vt:lpstr>
      <vt:lpstr>What is a “good practice”?</vt:lpstr>
      <vt:lpstr>Results</vt:lpstr>
      <vt:lpstr>CHRODIS PLUS</vt:lpstr>
      <vt:lpstr>CHRODIS PLUS: content and objective</vt:lpstr>
      <vt:lpstr>PowerPoint Presentation</vt:lpstr>
      <vt:lpstr>CHRODIS PLUS: uptake and follow-up</vt:lpstr>
      <vt:lpstr>CHRODIS PLUS: benefits for EU citizens</vt:lpstr>
      <vt:lpstr>For more information</vt:lpstr>
    </vt:vector>
  </TitlesOfParts>
  <Company>artmedia - vdnt bvba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Dieter Guns</dc:creator>
  <cp:lastModifiedBy>Andrew Barnfield</cp:lastModifiedBy>
  <cp:revision>132</cp:revision>
  <cp:lastPrinted>2019-09-02T15:46:56Z</cp:lastPrinted>
  <dcterms:created xsi:type="dcterms:W3CDTF">2014-11-27T11:56:50Z</dcterms:created>
  <dcterms:modified xsi:type="dcterms:W3CDTF">2019-10-18T08:24:02Z</dcterms:modified>
</cp:coreProperties>
</file>